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705" r:id="rId4"/>
    <p:sldMasterId id="2147483718" r:id="rId5"/>
    <p:sldMasterId id="2147483731" r:id="rId6"/>
    <p:sldMasterId id="2147483743" r:id="rId7"/>
  </p:sldMasterIdLst>
  <p:notesMasterIdLst>
    <p:notesMasterId r:id="rId114"/>
  </p:notesMasterIdLst>
  <p:sldIdLst>
    <p:sldId id="1786" r:id="rId8"/>
    <p:sldId id="1789" r:id="rId9"/>
    <p:sldId id="263" r:id="rId10"/>
    <p:sldId id="1791" r:id="rId11"/>
    <p:sldId id="1793" r:id="rId12"/>
    <p:sldId id="1758" r:id="rId13"/>
    <p:sldId id="1784" r:id="rId14"/>
    <p:sldId id="1855" r:id="rId15"/>
    <p:sldId id="1799" r:id="rId16"/>
    <p:sldId id="1856" r:id="rId17"/>
    <p:sldId id="1797" r:id="rId18"/>
    <p:sldId id="1800" r:id="rId19"/>
    <p:sldId id="1802" r:id="rId20"/>
    <p:sldId id="1810" r:id="rId21"/>
    <p:sldId id="1809" r:id="rId22"/>
    <p:sldId id="1803" r:id="rId23"/>
    <p:sldId id="1806" r:id="rId24"/>
    <p:sldId id="1807" r:id="rId25"/>
    <p:sldId id="1808" r:id="rId26"/>
    <p:sldId id="1811" r:id="rId27"/>
    <p:sldId id="1813" r:id="rId28"/>
    <p:sldId id="1814" r:id="rId29"/>
    <p:sldId id="1815" r:id="rId30"/>
    <p:sldId id="1818" r:id="rId31"/>
    <p:sldId id="1819" r:id="rId32"/>
    <p:sldId id="1820" r:id="rId33"/>
    <p:sldId id="1824" r:id="rId34"/>
    <p:sldId id="1821" r:id="rId35"/>
    <p:sldId id="1822" r:id="rId36"/>
    <p:sldId id="1823" r:id="rId37"/>
    <p:sldId id="1825" r:id="rId38"/>
    <p:sldId id="1828" r:id="rId39"/>
    <p:sldId id="1826" r:id="rId40"/>
    <p:sldId id="1816" r:id="rId41"/>
    <p:sldId id="1853" r:id="rId42"/>
    <p:sldId id="1830" r:id="rId43"/>
    <p:sldId id="1831" r:id="rId44"/>
    <p:sldId id="1832" r:id="rId45"/>
    <p:sldId id="601" r:id="rId46"/>
    <p:sldId id="532" r:id="rId47"/>
    <p:sldId id="537" r:id="rId48"/>
    <p:sldId id="472" r:id="rId49"/>
    <p:sldId id="560" r:id="rId50"/>
    <p:sldId id="1840" r:id="rId51"/>
    <p:sldId id="573" r:id="rId52"/>
    <p:sldId id="504" r:id="rId53"/>
    <p:sldId id="1834" r:id="rId54"/>
    <p:sldId id="1835" r:id="rId55"/>
    <p:sldId id="1836" r:id="rId56"/>
    <p:sldId id="1837" r:id="rId57"/>
    <p:sldId id="1838" r:id="rId58"/>
    <p:sldId id="1839" r:id="rId59"/>
    <p:sldId id="1692" r:id="rId60"/>
    <p:sldId id="1843" r:id="rId61"/>
    <p:sldId id="1694" r:id="rId62"/>
    <p:sldId id="1848" r:id="rId63"/>
    <p:sldId id="633" r:id="rId64"/>
    <p:sldId id="723" r:id="rId65"/>
    <p:sldId id="643" r:id="rId66"/>
    <p:sldId id="611" r:id="rId67"/>
    <p:sldId id="389" r:id="rId68"/>
    <p:sldId id="613" r:id="rId69"/>
    <p:sldId id="520" r:id="rId70"/>
    <p:sldId id="521" r:id="rId71"/>
    <p:sldId id="615" r:id="rId72"/>
    <p:sldId id="619" r:id="rId73"/>
    <p:sldId id="1849" r:id="rId74"/>
    <p:sldId id="1695" r:id="rId75"/>
    <p:sldId id="1696" r:id="rId76"/>
    <p:sldId id="508" r:id="rId77"/>
    <p:sldId id="642" r:id="rId78"/>
    <p:sldId id="726" r:id="rId79"/>
    <p:sldId id="727" r:id="rId80"/>
    <p:sldId id="728" r:id="rId81"/>
    <p:sldId id="636" r:id="rId82"/>
    <p:sldId id="1740" r:id="rId83"/>
    <p:sldId id="1741" r:id="rId84"/>
    <p:sldId id="1742" r:id="rId85"/>
    <p:sldId id="1845" r:id="rId86"/>
    <p:sldId id="1846" r:id="rId87"/>
    <p:sldId id="1847" r:id="rId88"/>
    <p:sldId id="1746" r:id="rId89"/>
    <p:sldId id="1747" r:id="rId90"/>
    <p:sldId id="1773" r:id="rId91"/>
    <p:sldId id="1851" r:id="rId92"/>
    <p:sldId id="1737" r:id="rId93"/>
    <p:sldId id="1854" r:id="rId94"/>
    <p:sldId id="1841" r:id="rId95"/>
    <p:sldId id="1852" r:id="rId96"/>
    <p:sldId id="454" r:id="rId97"/>
    <p:sldId id="256" r:id="rId98"/>
    <p:sldId id="257" r:id="rId99"/>
    <p:sldId id="258" r:id="rId100"/>
    <p:sldId id="259" r:id="rId101"/>
    <p:sldId id="1857" r:id="rId102"/>
    <p:sldId id="1678" r:id="rId103"/>
    <p:sldId id="1628" r:id="rId104"/>
    <p:sldId id="1629" r:id="rId105"/>
    <p:sldId id="1858" r:id="rId106"/>
    <p:sldId id="418" r:id="rId107"/>
    <p:sldId id="1743" r:id="rId108"/>
    <p:sldId id="455" r:id="rId109"/>
    <p:sldId id="457" r:id="rId110"/>
    <p:sldId id="458" r:id="rId111"/>
    <p:sldId id="463" r:id="rId112"/>
    <p:sldId id="462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63"/>
    <a:srgbClr val="EAA437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/>
    <p:restoredTop sz="83688"/>
  </p:normalViewPr>
  <p:slideViewPr>
    <p:cSldViewPr snapToGrid="0" snapToObjects="1">
      <p:cViewPr varScale="1">
        <p:scale>
          <a:sx n="104" d="100"/>
          <a:sy n="104" d="100"/>
        </p:scale>
        <p:origin x="1272" y="20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heme" Target="theme/theme1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tableStyles" Target="tableStyle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AlexNet</c:v>
                </c:pt>
                <c:pt idx="1">
                  <c:v>ResNet18</c:v>
                </c:pt>
                <c:pt idx="2">
                  <c:v>ResNet34</c:v>
                </c:pt>
                <c:pt idx="3">
                  <c:v>ResNet50</c:v>
                </c:pt>
                <c:pt idx="4">
                  <c:v>ResNet101</c:v>
                </c:pt>
                <c:pt idx="5">
                  <c:v>ResNet152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56.6</c:v>
                </c:pt>
                <c:pt idx="1">
                  <c:v>69.8</c:v>
                </c:pt>
                <c:pt idx="2">
                  <c:v>73.3</c:v>
                </c:pt>
                <c:pt idx="3">
                  <c:v>76.2</c:v>
                </c:pt>
                <c:pt idx="4">
                  <c:v>77.400000000000006</c:v>
                </c:pt>
                <c:pt idx="5">
                  <c:v>78.3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2B-8547-BEEC-89329DC0E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495200"/>
        <c:axId val="702497584"/>
      </c:barChart>
      <c:catAx>
        <c:axId val="7024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02497584"/>
        <c:crosses val="autoZero"/>
        <c:auto val="1"/>
        <c:lblAlgn val="ctr"/>
        <c:lblOffset val="100"/>
        <c:noMultiLvlLbl val="0"/>
      </c:catAx>
      <c:valAx>
        <c:axId val="70249758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02495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Century Gothic" charset="0"/>
          <a:ea typeface="Century Gothic" charset="0"/>
          <a:cs typeface="Century Gothic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r>
              <a:rPr lang="en-US" dirty="0"/>
              <a:t>Relative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  <a:cs typeface="Century Gothic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AlexNet</c:v>
                </c:pt>
                <c:pt idx="1">
                  <c:v>ResNet18</c:v>
                </c:pt>
                <c:pt idx="2">
                  <c:v>ResNet34</c:v>
                </c:pt>
                <c:pt idx="3">
                  <c:v>ResNet50</c:v>
                </c:pt>
                <c:pt idx="4">
                  <c:v>ResNet101</c:v>
                </c:pt>
                <c:pt idx="5">
                  <c:v>ResNet152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0.08</c:v>
                </c:pt>
                <c:pt idx="1">
                  <c:v>0.15</c:v>
                </c:pt>
                <c:pt idx="2">
                  <c:v>0.31</c:v>
                </c:pt>
                <c:pt idx="3">
                  <c:v>0.33</c:v>
                </c:pt>
                <c:pt idx="4">
                  <c:v>0.67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F-964B-8743-C61BFF526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515072"/>
        <c:axId val="702517824"/>
      </c:barChart>
      <c:catAx>
        <c:axId val="70251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02517824"/>
        <c:crosses val="autoZero"/>
        <c:auto val="1"/>
        <c:lblAlgn val="ctr"/>
        <c:lblOffset val="100"/>
        <c:noMultiLvlLbl val="0"/>
      </c:catAx>
      <c:valAx>
        <c:axId val="70251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pPr>
            <a:endParaRPr lang="en-US"/>
          </a:p>
        </c:txPr>
        <c:crossAx val="70251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Century Gothic" charset="0"/>
          <a:ea typeface="Century Gothic" charset="0"/>
          <a:cs typeface="Century Gothic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8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72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41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4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16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47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42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1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5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7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91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4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4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83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96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9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6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54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65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7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9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3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FLOPs,</a:t>
            </a:r>
            <a:r>
              <a:rPr lang="en-US" baseline="0" dirty="0"/>
              <a:t> </a:t>
            </a:r>
            <a:r>
              <a:rPr lang="en-US" dirty="0"/>
              <a:t>numbers for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54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Model scoring that drove Google to develop new hardware, not training</a:t>
            </a:r>
          </a:p>
          <a:p>
            <a:r>
              <a:rPr lang="en-US" baseline="0" dirty="0"/>
              <a:t>Mention Paul Barham’s talk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665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62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16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657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7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1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0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87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80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875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066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22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167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4607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99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29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all you need to do</a:t>
            </a:r>
            <a:r>
              <a:rPr lang="en-US" baseline="0" dirty="0"/>
              <a:t> to launch a Clipper cluster is pip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871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077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3748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852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doesn’t have</a:t>
            </a:r>
            <a:r>
              <a:rPr lang="en-US" baseline="0" dirty="0"/>
              <a:t> to learn any new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231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3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585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64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038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1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19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062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102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0570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293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33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8138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0771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adopts</a:t>
            </a:r>
            <a:r>
              <a:rPr lang="en-US" baseline="0" dirty="0"/>
              <a:t> a more monolithic architecture with both the serving and model-evaluation code in a single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3939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i="1" dirty="0">
                <a:latin typeface="Helvetica Neue Medium" charset="0"/>
                <a:ea typeface="Helvetica Neue Medium" charset="0"/>
                <a:cs typeface="Helvetica Neue Medium" charset="0"/>
              </a:rPr>
              <a:t>Model: </a:t>
            </a:r>
            <a:r>
              <a:rPr lang="en-US" sz="1200" i="1" dirty="0" err="1">
                <a:latin typeface="Helvetica Neue Medium" charset="0"/>
                <a:ea typeface="Helvetica Neue Medium" charset="0"/>
                <a:cs typeface="Helvetica Neue Medium" charset="0"/>
              </a:rPr>
              <a:t>AlexNet</a:t>
            </a:r>
            <a:r>
              <a:rPr lang="en-US" sz="1200" i="1" dirty="0">
                <a:latin typeface="Helvetica Neue Medium" charset="0"/>
                <a:ea typeface="Helvetica Neue Medium" charset="0"/>
                <a:cs typeface="Helvetica Neue Medium" charset="0"/>
              </a:rPr>
              <a:t> trained on CIFAR-10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0215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3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957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662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2378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best model accuracy back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95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8398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73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277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938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949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67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150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Supports traditional algorithms such as Bayesian Optimization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Supports any framework - Keras, TF,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Naturally integrates distributed execution with hyperparameter search - go from 1 to many machines without changing your code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51982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099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141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Top</a:t>
            </a:r>
            <a:r>
              <a:rPr lang="en-US" baseline="0" dirty="0"/>
              <a:t> One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>
                <a:solidFill>
                  <a:prstClr val="black"/>
                </a:solidFill>
              </a:rPr>
              <a:pPr/>
              <a:t>100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280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B17D3-99E1-4420-81D7-8B4A93584C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808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0021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9631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35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0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42902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377" indent="-457189">
              <a:tabLst/>
              <a:defRPr/>
            </a:lvl2pPr>
            <a:lvl3pPr marL="1373154" indent="-311143">
              <a:tabLst/>
              <a:defRPr/>
            </a:lvl3pPr>
            <a:lvl4pPr marL="1830342" indent="-236533">
              <a:tabLst/>
              <a:defRPr/>
            </a:lvl4pPr>
            <a:lvl5pPr marL="2287531" indent="-23494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49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66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79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3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76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98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4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1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92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4/18/18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6ACB-100D-5B4C-BC64-E629848E73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431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DFFE-375B-B241-8D38-CD1521CDBD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70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1E04F-07CB-E241-8286-C61CC9222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2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B3EC-E5AF-1C4F-9372-AFC3A7799A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128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5288-EED4-D44B-8C41-DCECF881C9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07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81D-B98B-4040-8545-C95CA1E914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539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B220-9870-E346-A0A5-083495DDAC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812E-51FC-3644-84E3-C85B21109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4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8868-013C-7845-B6FA-CF1A73C272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897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C3FF-DF27-AF47-BFD6-0D47FC55F5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1193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EBAA-DCBB-ED4F-9431-842CDF6594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862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27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42902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377" indent="-457189">
              <a:tabLst/>
              <a:defRPr/>
            </a:lvl2pPr>
            <a:lvl3pPr marL="1373154" indent="-311143">
              <a:tabLst/>
              <a:defRPr/>
            </a:lvl3pPr>
            <a:lvl4pPr marL="1830342" indent="-236533">
              <a:tabLst/>
              <a:defRPr/>
            </a:lvl4pPr>
            <a:lvl5pPr marL="2287531" indent="-23494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854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345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937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49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7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361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070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978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28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441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43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55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78" indent="-442892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354" indent="-457178">
              <a:tabLst/>
              <a:defRPr/>
            </a:lvl2pPr>
            <a:lvl3pPr marL="1373120" indent="-311135">
              <a:tabLst/>
              <a:defRPr/>
            </a:lvl3pPr>
            <a:lvl4pPr marL="1830297" indent="-236527">
              <a:tabLst/>
              <a:defRPr/>
            </a:lvl4pPr>
            <a:lvl5pPr marL="2287473" indent="-23493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633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79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2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766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3138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603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91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881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442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33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17474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75290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663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71250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53301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814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50236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755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080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09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97698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Background-Image-3.jpg"/>
          <p:cNvPicPr preferRelativeResize="0"/>
          <p:nvPr/>
        </p:nvPicPr>
        <p:blipFill rotWithShape="1">
          <a:blip r:embed="rId2">
            <a:alphaModFix/>
          </a:blip>
          <a:srcRect l="8520" t="21139" r="87542" b="711"/>
          <a:stretch/>
        </p:blipFill>
        <p:spPr>
          <a:xfrm rot="-5400000" flipH="1">
            <a:off x="5471432" y="-5471432"/>
            <a:ext cx="1249136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 rot="10800000">
            <a:off x="0" y="11"/>
            <a:ext cx="12192000" cy="1249125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23067" tIns="11533" rIns="23067" bIns="115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720879">
            <a:off x="245357" y="993075"/>
            <a:ext cx="384859" cy="49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924" y="835323"/>
            <a:ext cx="1205921" cy="27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81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6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4/18/18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A73D0DD8-8543-B046-9827-04F0B7BED4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1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7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32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2"/>
              <a:t>4/18/18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3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32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4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32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9917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tif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2.tiff"/><Relationship Id="rId5" Type="http://schemas.openxmlformats.org/officeDocument/2006/relationships/image" Target="../media/image191.png"/><Relationship Id="rId4" Type="http://schemas.openxmlformats.org/officeDocument/2006/relationships/image" Target="../media/image156.tif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tiff"/><Relationship Id="rId2" Type="http://schemas.openxmlformats.org/officeDocument/2006/relationships/image" Target="../media/image18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1.tiff"/><Relationship Id="rId18" Type="http://schemas.openxmlformats.org/officeDocument/2006/relationships/image" Target="../media/image26.tiff"/><Relationship Id="rId3" Type="http://schemas.openxmlformats.org/officeDocument/2006/relationships/image" Target="../media/image10.emf"/><Relationship Id="rId21" Type="http://schemas.openxmlformats.org/officeDocument/2006/relationships/image" Target="../media/image29.tiff"/><Relationship Id="rId7" Type="http://schemas.openxmlformats.org/officeDocument/2006/relationships/image" Target="../media/image14.emf"/><Relationship Id="rId12" Type="http://schemas.openxmlformats.org/officeDocument/2006/relationships/image" Target="../media/image20.tiff"/><Relationship Id="rId17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tiff"/><Relationship Id="rId20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9.tiff"/><Relationship Id="rId5" Type="http://schemas.openxmlformats.org/officeDocument/2006/relationships/image" Target="../media/image12.emf"/><Relationship Id="rId15" Type="http://schemas.openxmlformats.org/officeDocument/2006/relationships/image" Target="../media/image23.tiff"/><Relationship Id="rId23" Type="http://schemas.openxmlformats.org/officeDocument/2006/relationships/image" Target="../media/image31.tiff"/><Relationship Id="rId10" Type="http://schemas.openxmlformats.org/officeDocument/2006/relationships/image" Target="../media/image18.tiff"/><Relationship Id="rId19" Type="http://schemas.openxmlformats.org/officeDocument/2006/relationships/image" Target="../media/image27.tiff"/><Relationship Id="rId4" Type="http://schemas.openxmlformats.org/officeDocument/2006/relationships/image" Target="../media/image11.emf"/><Relationship Id="rId9" Type="http://schemas.openxmlformats.org/officeDocument/2006/relationships/image" Target="../media/image17.tiff"/><Relationship Id="rId14" Type="http://schemas.openxmlformats.org/officeDocument/2006/relationships/image" Target="../media/image22.tiff"/><Relationship Id="rId22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33.tif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8.tiff"/><Relationship Id="rId18" Type="http://schemas.openxmlformats.org/officeDocument/2006/relationships/image" Target="../media/image25.tif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12" Type="http://schemas.openxmlformats.org/officeDocument/2006/relationships/image" Target="../media/image36.tiff"/><Relationship Id="rId17" Type="http://schemas.openxmlformats.org/officeDocument/2006/relationships/image" Target="../media/image40.tif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11" Type="http://schemas.openxmlformats.org/officeDocument/2006/relationships/image" Target="../media/image35.tiff"/><Relationship Id="rId5" Type="http://schemas.openxmlformats.org/officeDocument/2006/relationships/image" Target="../media/image12.emf"/><Relationship Id="rId15" Type="http://schemas.openxmlformats.org/officeDocument/2006/relationships/image" Target="../media/image38.tiff"/><Relationship Id="rId10" Type="http://schemas.openxmlformats.org/officeDocument/2006/relationships/image" Target="../media/image19.tiff"/><Relationship Id="rId4" Type="http://schemas.openxmlformats.org/officeDocument/2006/relationships/image" Target="../media/image11.em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2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emf"/><Relationship Id="rId5" Type="http://schemas.openxmlformats.org/officeDocument/2006/relationships/image" Target="../media/image15.emf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und-context.org/" TargetMode="External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github.com/ucbrise/flor" TargetMode="External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11" Type="http://schemas.openxmlformats.org/officeDocument/2006/relationships/image" Target="../media/image18.tiff"/><Relationship Id="rId5" Type="http://schemas.openxmlformats.org/officeDocument/2006/relationships/image" Target="../media/image11.emf"/><Relationship Id="rId10" Type="http://schemas.openxmlformats.org/officeDocument/2006/relationships/image" Target="../media/image47.tiff"/><Relationship Id="rId4" Type="http://schemas.openxmlformats.org/officeDocument/2006/relationships/image" Target="../media/image13.emf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11" Type="http://schemas.openxmlformats.org/officeDocument/2006/relationships/image" Target="../media/image18.tiff"/><Relationship Id="rId5" Type="http://schemas.openxmlformats.org/officeDocument/2006/relationships/image" Target="../media/image11.emf"/><Relationship Id="rId10" Type="http://schemas.openxmlformats.org/officeDocument/2006/relationships/image" Target="../media/image47.tiff"/><Relationship Id="rId4" Type="http://schemas.openxmlformats.org/officeDocument/2006/relationships/image" Target="../media/image13.emf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1.tiff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tiff"/><Relationship Id="rId15" Type="http://schemas.openxmlformats.org/officeDocument/2006/relationships/image" Target="../media/image60.png"/><Relationship Id="rId10" Type="http://schemas.openxmlformats.org/officeDocument/2006/relationships/image" Target="../media/image55.tiff"/><Relationship Id="rId4" Type="http://schemas.openxmlformats.org/officeDocument/2006/relationships/image" Target="../media/image49.tiff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10" Type="http://schemas.openxmlformats.org/officeDocument/2006/relationships/image" Target="../media/image73.tiff"/><Relationship Id="rId4" Type="http://schemas.openxmlformats.org/officeDocument/2006/relationships/image" Target="../media/image67.png"/><Relationship Id="rId9" Type="http://schemas.openxmlformats.org/officeDocument/2006/relationships/image" Target="../media/image72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10" Type="http://schemas.openxmlformats.org/officeDocument/2006/relationships/image" Target="../media/image73.tiff"/><Relationship Id="rId4" Type="http://schemas.openxmlformats.org/officeDocument/2006/relationships/image" Target="../media/image67.png"/><Relationship Id="rId9" Type="http://schemas.openxmlformats.org/officeDocument/2006/relationships/image" Target="../media/image72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8.tiff"/><Relationship Id="rId11" Type="http://schemas.openxmlformats.org/officeDocument/2006/relationships/image" Target="../media/image80.tiff"/><Relationship Id="rId5" Type="http://schemas.openxmlformats.org/officeDocument/2006/relationships/image" Target="../media/image75.tiff"/><Relationship Id="rId10" Type="http://schemas.openxmlformats.org/officeDocument/2006/relationships/image" Target="../media/image79.tiff"/><Relationship Id="rId4" Type="http://schemas.openxmlformats.org/officeDocument/2006/relationships/image" Target="../media/image55.tiff"/><Relationship Id="rId9" Type="http://schemas.openxmlformats.org/officeDocument/2006/relationships/image" Target="../media/image78.png"/><Relationship Id="rId1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3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3.emf"/><Relationship Id="rId9" Type="http://schemas.openxmlformats.org/officeDocument/2006/relationships/image" Target="../media/image83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emf"/><Relationship Id="rId11" Type="http://schemas.openxmlformats.org/officeDocument/2006/relationships/image" Target="../media/image85.emf"/><Relationship Id="rId5" Type="http://schemas.openxmlformats.org/officeDocument/2006/relationships/image" Target="../media/image11.emf"/><Relationship Id="rId10" Type="http://schemas.openxmlformats.org/officeDocument/2006/relationships/image" Target="../media/image84.tiff"/><Relationship Id="rId4" Type="http://schemas.openxmlformats.org/officeDocument/2006/relationships/image" Target="../media/image13.emf"/><Relationship Id="rId9" Type="http://schemas.openxmlformats.org/officeDocument/2006/relationships/image" Target="../media/image8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emf"/><Relationship Id="rId11" Type="http://schemas.openxmlformats.org/officeDocument/2006/relationships/image" Target="../media/image88.emf"/><Relationship Id="rId5" Type="http://schemas.openxmlformats.org/officeDocument/2006/relationships/image" Target="../media/image12.emf"/><Relationship Id="rId10" Type="http://schemas.openxmlformats.org/officeDocument/2006/relationships/image" Target="../media/image87.tiff"/><Relationship Id="rId4" Type="http://schemas.openxmlformats.org/officeDocument/2006/relationships/image" Target="../media/image13.emf"/><Relationship Id="rId9" Type="http://schemas.openxmlformats.org/officeDocument/2006/relationships/image" Target="../media/image86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emf"/><Relationship Id="rId11" Type="http://schemas.openxmlformats.org/officeDocument/2006/relationships/image" Target="../media/image89.emf"/><Relationship Id="rId5" Type="http://schemas.openxmlformats.org/officeDocument/2006/relationships/image" Target="../media/image12.emf"/><Relationship Id="rId10" Type="http://schemas.openxmlformats.org/officeDocument/2006/relationships/image" Target="../media/image87.tiff"/><Relationship Id="rId4" Type="http://schemas.openxmlformats.org/officeDocument/2006/relationships/image" Target="../media/image13.emf"/><Relationship Id="rId9" Type="http://schemas.openxmlformats.org/officeDocument/2006/relationships/image" Target="../media/image86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emf"/><Relationship Id="rId11" Type="http://schemas.openxmlformats.org/officeDocument/2006/relationships/image" Target="../media/image90.emf"/><Relationship Id="rId5" Type="http://schemas.openxmlformats.org/officeDocument/2006/relationships/image" Target="../media/image12.emf"/><Relationship Id="rId10" Type="http://schemas.openxmlformats.org/officeDocument/2006/relationships/image" Target="../media/image87.tiff"/><Relationship Id="rId4" Type="http://schemas.openxmlformats.org/officeDocument/2006/relationships/image" Target="../media/image13.emf"/><Relationship Id="rId9" Type="http://schemas.openxmlformats.org/officeDocument/2006/relationships/image" Target="../media/image86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91.tiff"/><Relationship Id="rId7" Type="http://schemas.openxmlformats.org/officeDocument/2006/relationships/image" Target="../media/image68.tiff"/><Relationship Id="rId12" Type="http://schemas.openxmlformats.org/officeDocument/2006/relationships/image" Target="../media/image80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75.tiff"/><Relationship Id="rId11" Type="http://schemas.openxmlformats.org/officeDocument/2006/relationships/image" Target="../media/image79.tiff"/><Relationship Id="rId5" Type="http://schemas.openxmlformats.org/officeDocument/2006/relationships/image" Target="../media/image55.tiff"/><Relationship Id="rId1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13" Type="http://schemas.openxmlformats.org/officeDocument/2006/relationships/image" Target="../media/image79.tiff"/><Relationship Id="rId3" Type="http://schemas.openxmlformats.org/officeDocument/2006/relationships/image" Target="../media/image80.tiff"/><Relationship Id="rId7" Type="http://schemas.openxmlformats.org/officeDocument/2006/relationships/image" Target="../media/image55.tiff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7.png"/><Relationship Id="rId11" Type="http://schemas.openxmlformats.org/officeDocument/2006/relationships/image" Target="../media/image77.png"/><Relationship Id="rId5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openxmlformats.org/officeDocument/2006/relationships/image" Target="../media/image81.png"/><Relationship Id="rId9" Type="http://schemas.openxmlformats.org/officeDocument/2006/relationships/image" Target="../media/image68.tiff"/><Relationship Id="rId14" Type="http://schemas.openxmlformats.org/officeDocument/2006/relationships/image" Target="../media/image91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78.png"/><Relationship Id="rId3" Type="http://schemas.openxmlformats.org/officeDocument/2006/relationships/image" Target="../media/image92.tiff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91.tif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tiff"/><Relationship Id="rId15" Type="http://schemas.openxmlformats.org/officeDocument/2006/relationships/image" Target="../media/image102.png"/><Relationship Id="rId10" Type="http://schemas.openxmlformats.org/officeDocument/2006/relationships/image" Target="../media/image98.jpeg"/><Relationship Id="rId4" Type="http://schemas.openxmlformats.org/officeDocument/2006/relationships/image" Target="../media/image55.tiff"/><Relationship Id="rId9" Type="http://schemas.openxmlformats.org/officeDocument/2006/relationships/image" Target="../media/image97.png"/><Relationship Id="rId14" Type="http://schemas.openxmlformats.org/officeDocument/2006/relationships/image" Target="../media/image101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92.tiff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6" Type="http://schemas.openxmlformats.org/officeDocument/2006/relationships/hyperlink" Target="http://clipper.ai/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94.png"/><Relationship Id="rId11" Type="http://schemas.openxmlformats.org/officeDocument/2006/relationships/image" Target="../media/image98.jpeg"/><Relationship Id="rId5" Type="http://schemas.openxmlformats.org/officeDocument/2006/relationships/image" Target="../media/image93.tiff"/><Relationship Id="rId15" Type="http://schemas.openxmlformats.org/officeDocument/2006/relationships/image" Target="../media/image101.tiff"/><Relationship Id="rId10" Type="http://schemas.openxmlformats.org/officeDocument/2006/relationships/image" Target="../media/image103.tiff"/><Relationship Id="rId4" Type="http://schemas.openxmlformats.org/officeDocument/2006/relationships/image" Target="../media/image55.tiff"/><Relationship Id="rId9" Type="http://schemas.openxmlformats.org/officeDocument/2006/relationships/image" Target="../media/image97.png"/><Relationship Id="rId1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tiff"/><Relationship Id="rId4" Type="http://schemas.openxmlformats.org/officeDocument/2006/relationships/image" Target="../media/image105.png"/><Relationship Id="rId9" Type="http://schemas.openxmlformats.org/officeDocument/2006/relationships/image" Target="../media/image110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3" Type="http://schemas.openxmlformats.org/officeDocument/2006/relationships/image" Target="../media/image112.tiff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lipper.ai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77.png"/><Relationship Id="rId3" Type="http://schemas.openxmlformats.org/officeDocument/2006/relationships/image" Target="../media/image68.tiff"/><Relationship Id="rId7" Type="http://schemas.openxmlformats.org/officeDocument/2006/relationships/image" Target="../media/image12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0.png"/><Relationship Id="rId11" Type="http://schemas.openxmlformats.org/officeDocument/2006/relationships/image" Target="../media/image75.tiff"/><Relationship Id="rId5" Type="http://schemas.openxmlformats.org/officeDocument/2006/relationships/image" Target="../media/image119.tiff"/><Relationship Id="rId15" Type="http://schemas.openxmlformats.org/officeDocument/2006/relationships/image" Target="../media/image79.tiff"/><Relationship Id="rId10" Type="http://schemas.openxmlformats.org/officeDocument/2006/relationships/image" Target="../media/image123.tiff"/><Relationship Id="rId4" Type="http://schemas.openxmlformats.org/officeDocument/2006/relationships/image" Target="../media/image55.tiff"/><Relationship Id="rId9" Type="http://schemas.openxmlformats.org/officeDocument/2006/relationships/image" Target="../media/image67.png"/><Relationship Id="rId1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77.png"/><Relationship Id="rId3" Type="http://schemas.openxmlformats.org/officeDocument/2006/relationships/image" Target="../media/image68.tiff"/><Relationship Id="rId7" Type="http://schemas.openxmlformats.org/officeDocument/2006/relationships/image" Target="../media/image12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0.png"/><Relationship Id="rId11" Type="http://schemas.openxmlformats.org/officeDocument/2006/relationships/image" Target="../media/image75.tiff"/><Relationship Id="rId5" Type="http://schemas.openxmlformats.org/officeDocument/2006/relationships/image" Target="../media/image119.tiff"/><Relationship Id="rId15" Type="http://schemas.openxmlformats.org/officeDocument/2006/relationships/image" Target="../media/image79.tiff"/><Relationship Id="rId10" Type="http://schemas.openxmlformats.org/officeDocument/2006/relationships/image" Target="../media/image123.tiff"/><Relationship Id="rId4" Type="http://schemas.openxmlformats.org/officeDocument/2006/relationships/image" Target="../media/image55.tiff"/><Relationship Id="rId9" Type="http://schemas.openxmlformats.org/officeDocument/2006/relationships/image" Target="../media/image67.png"/><Relationship Id="rId1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f"/><Relationship Id="rId3" Type="http://schemas.openxmlformats.org/officeDocument/2006/relationships/image" Target="../media/image123.tif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tif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77.png"/><Relationship Id="rId3" Type="http://schemas.openxmlformats.org/officeDocument/2006/relationships/image" Target="../media/image125.tiff"/><Relationship Id="rId7" Type="http://schemas.openxmlformats.org/officeDocument/2006/relationships/image" Target="../media/image12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0.png"/><Relationship Id="rId11" Type="http://schemas.openxmlformats.org/officeDocument/2006/relationships/image" Target="../media/image75.tiff"/><Relationship Id="rId5" Type="http://schemas.openxmlformats.org/officeDocument/2006/relationships/image" Target="../media/image119.tiff"/><Relationship Id="rId15" Type="http://schemas.openxmlformats.org/officeDocument/2006/relationships/image" Target="../media/image126.tiff"/><Relationship Id="rId10" Type="http://schemas.openxmlformats.org/officeDocument/2006/relationships/image" Target="../media/image123.tiff"/><Relationship Id="rId4" Type="http://schemas.openxmlformats.org/officeDocument/2006/relationships/image" Target="../media/image55.tiff"/><Relationship Id="rId9" Type="http://schemas.openxmlformats.org/officeDocument/2006/relationships/image" Target="../media/image67.png"/><Relationship Id="rId1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119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tiff"/><Relationship Id="rId4" Type="http://schemas.openxmlformats.org/officeDocument/2006/relationships/image" Target="../media/image120.png"/><Relationship Id="rId9" Type="http://schemas.openxmlformats.org/officeDocument/2006/relationships/image" Target="../media/image125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tif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4.png"/><Relationship Id="rId11" Type="http://schemas.openxmlformats.org/officeDocument/2006/relationships/image" Target="../media/image126.tiff"/><Relationship Id="rId5" Type="http://schemas.openxmlformats.org/officeDocument/2006/relationships/image" Target="../media/image93.tiff"/><Relationship Id="rId10" Type="http://schemas.openxmlformats.org/officeDocument/2006/relationships/image" Target="../media/image102.png"/><Relationship Id="rId4" Type="http://schemas.openxmlformats.org/officeDocument/2006/relationships/image" Target="../media/image55.tiff"/><Relationship Id="rId9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127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26.tiff"/><Relationship Id="rId4" Type="http://schemas.openxmlformats.org/officeDocument/2006/relationships/image" Target="../media/image128.png"/><Relationship Id="rId9" Type="http://schemas.openxmlformats.org/officeDocument/2006/relationships/image" Target="../media/image55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127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01.tiff"/><Relationship Id="rId4" Type="http://schemas.openxmlformats.org/officeDocument/2006/relationships/image" Target="../media/image128.png"/><Relationship Id="rId9" Type="http://schemas.openxmlformats.org/officeDocument/2006/relationships/image" Target="../media/image5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68.tiff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7.tiff"/><Relationship Id="rId11" Type="http://schemas.openxmlformats.org/officeDocument/2006/relationships/image" Target="../media/image142.tiff"/><Relationship Id="rId5" Type="http://schemas.openxmlformats.org/officeDocument/2006/relationships/image" Target="../media/image55.tiff"/><Relationship Id="rId10" Type="http://schemas.openxmlformats.org/officeDocument/2006/relationships/image" Target="../media/image141.png"/><Relationship Id="rId4" Type="http://schemas.openxmlformats.org/officeDocument/2006/relationships/image" Target="../media/image136.tiff"/><Relationship Id="rId9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44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127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01.tiff"/><Relationship Id="rId4" Type="http://schemas.openxmlformats.org/officeDocument/2006/relationships/image" Target="../media/image128.png"/><Relationship Id="rId9" Type="http://schemas.openxmlformats.org/officeDocument/2006/relationships/image" Target="../media/image55.tif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127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01.tiff"/><Relationship Id="rId4" Type="http://schemas.openxmlformats.org/officeDocument/2006/relationships/image" Target="../media/image128.png"/><Relationship Id="rId9" Type="http://schemas.openxmlformats.org/officeDocument/2006/relationships/image" Target="../media/image5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127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0.png"/><Relationship Id="rId11" Type="http://schemas.openxmlformats.org/officeDocument/2006/relationships/image" Target="../media/image145.tiff"/><Relationship Id="rId5" Type="http://schemas.openxmlformats.org/officeDocument/2006/relationships/image" Target="../media/image129.png"/><Relationship Id="rId10" Type="http://schemas.openxmlformats.org/officeDocument/2006/relationships/image" Target="../media/image101.tiff"/><Relationship Id="rId4" Type="http://schemas.openxmlformats.org/officeDocument/2006/relationships/image" Target="../media/image128.png"/><Relationship Id="rId9" Type="http://schemas.openxmlformats.org/officeDocument/2006/relationships/image" Target="../media/image55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3.tiff"/><Relationship Id="rId4" Type="http://schemas.openxmlformats.org/officeDocument/2006/relationships/image" Target="../media/image145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6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lipper.ai/" TargetMode="External"/><Relationship Id="rId4" Type="http://schemas.openxmlformats.org/officeDocument/2006/relationships/image" Target="../media/image148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13" Type="http://schemas.openxmlformats.org/officeDocument/2006/relationships/image" Target="../media/image158.tiff"/><Relationship Id="rId3" Type="http://schemas.openxmlformats.org/officeDocument/2006/relationships/image" Target="../media/image149.png"/><Relationship Id="rId7" Type="http://schemas.openxmlformats.org/officeDocument/2006/relationships/image" Target="../media/image152.tiff"/><Relationship Id="rId12" Type="http://schemas.openxmlformats.org/officeDocument/2006/relationships/image" Target="../media/image157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1.jpeg"/><Relationship Id="rId11" Type="http://schemas.openxmlformats.org/officeDocument/2006/relationships/image" Target="../media/image156.tiff"/><Relationship Id="rId5" Type="http://schemas.openxmlformats.org/officeDocument/2006/relationships/image" Target="../media/image150.tiff"/><Relationship Id="rId15" Type="http://schemas.openxmlformats.org/officeDocument/2006/relationships/image" Target="../media/image160.tiff"/><Relationship Id="rId10" Type="http://schemas.openxmlformats.org/officeDocument/2006/relationships/image" Target="../media/image155.png"/><Relationship Id="rId4" Type="http://schemas.openxmlformats.org/officeDocument/2006/relationships/hyperlink" Target="mailto:jegonzal@berkeley.edu" TargetMode="External"/><Relationship Id="rId9" Type="http://schemas.openxmlformats.org/officeDocument/2006/relationships/image" Target="../media/image154.jpeg"/><Relationship Id="rId14" Type="http://schemas.openxmlformats.org/officeDocument/2006/relationships/image" Target="../media/image159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3" Type="http://schemas.openxmlformats.org/officeDocument/2006/relationships/image" Target="../media/image173.tiff"/><Relationship Id="rId7" Type="http://schemas.openxmlformats.org/officeDocument/2006/relationships/image" Target="../media/image17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tiff"/><Relationship Id="rId7" Type="http://schemas.openxmlformats.org/officeDocument/2006/relationships/image" Target="../media/image183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4" Type="http://schemas.openxmlformats.org/officeDocument/2006/relationships/image" Target="../media/image180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2178" y="-167265"/>
            <a:ext cx="12005247" cy="4610358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</a:rPr>
              <a:t>Deploying Interactive </a:t>
            </a:r>
            <a:br>
              <a:rPr lang="en-US" sz="5400" b="1" dirty="0">
                <a:latin typeface="Century Gothic" panose="020B0502020202020204" pitchFamily="34" charset="0"/>
              </a:rPr>
            </a:br>
            <a:r>
              <a:rPr lang="en-US" sz="5400" b="1" dirty="0">
                <a:latin typeface="Century Gothic" panose="020B0502020202020204" pitchFamily="34" charset="0"/>
              </a:rPr>
              <a:t>Machine Learning </a:t>
            </a:r>
            <a:br>
              <a:rPr lang="en-US" sz="5400" b="1" dirty="0">
                <a:latin typeface="Century Gothic" panose="020B0502020202020204" pitchFamily="34" charset="0"/>
              </a:rPr>
            </a:br>
            <a:r>
              <a:rPr lang="en-US" sz="5400" b="1" dirty="0">
                <a:latin typeface="Century Gothic" panose="020B0502020202020204" pitchFamily="34" charset="0"/>
              </a:rPr>
              <a:t>Applications with Clipper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04" y="454928"/>
            <a:ext cx="3998075" cy="32027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F8E272C-280C-3F45-AF26-2B12D58E0431}"/>
              </a:ext>
            </a:extLst>
          </p:cNvPr>
          <p:cNvSpPr txBox="1">
            <a:spLocks/>
          </p:cNvSpPr>
          <p:nvPr/>
        </p:nvSpPr>
        <p:spPr bwMode="auto">
          <a:xfrm>
            <a:off x="4699312" y="4736040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40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4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Identifying</a:t>
            </a:r>
            <a:r>
              <a:rPr lang="en-US" sz="2800" dirty="0">
                <a:latin typeface="Century Gothic" panose="020B0502020202020204" pitchFamily="34" charset="0"/>
              </a:rPr>
              <a:t> potential sources of data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Joining</a:t>
            </a:r>
            <a:r>
              <a:rPr lang="en-US" sz="2800" dirty="0">
                <a:latin typeface="Century Gothic" panose="020B0502020202020204" pitchFamily="34" charset="0"/>
              </a:rPr>
              <a:t> data from multiple sources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Addressing</a:t>
            </a:r>
            <a:r>
              <a:rPr lang="en-US" sz="2800" b="1" dirty="0">
                <a:latin typeface="Century Gothic" panose="020B0502020202020204" pitchFamily="34" charset="0"/>
              </a:rPr>
              <a:t> missing values </a:t>
            </a:r>
            <a:r>
              <a:rPr lang="en-US" sz="2800" dirty="0">
                <a:latin typeface="Century Gothic" panose="020B0502020202020204" pitchFamily="34" charset="0"/>
              </a:rPr>
              <a:t>and</a:t>
            </a:r>
            <a:r>
              <a:rPr lang="en-US" sz="2800" b="1" dirty="0">
                <a:latin typeface="Century Gothic" panose="020B0502020202020204" pitchFamily="34" charset="0"/>
              </a:rPr>
              <a:t> outliers</a:t>
            </a: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Plotting </a:t>
            </a:r>
            <a:r>
              <a:rPr lang="en-US" sz="2800" dirty="0">
                <a:latin typeface="Century Gothic" panose="020B0502020202020204" pitchFamily="34" charset="0"/>
              </a:rPr>
              <a:t>trends to identify </a:t>
            </a:r>
            <a:r>
              <a:rPr lang="en-US" sz="2800" b="1" dirty="0">
                <a:latin typeface="Century Gothic" panose="020B0502020202020204" pitchFamily="34" charset="0"/>
              </a:rPr>
              <a:t>anomalies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3759779317"/>
      </p:ext>
    </p:extLst>
  </p:cSld>
  <p:clrMapOvr>
    <a:masterClrMapping/>
  </p:clrMapOvr>
  <p:transition spd="slow">
    <p:push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333107" y="1368214"/>
          <a:ext cx="5241953" cy="482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/>
          <p:nvPr>
            <p:extLst/>
          </p:nvPr>
        </p:nvGraphicFramePr>
        <p:xfrm>
          <a:off x="6748297" y="1368214"/>
          <a:ext cx="5241953" cy="482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7395" y="164968"/>
            <a:ext cx="9315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Model </a:t>
            </a:r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costs are increasing 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much </a:t>
            </a:r>
            <a:b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faster than 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gains in </a:t>
            </a:r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accuracy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161057" y="2261460"/>
            <a:ext cx="5641690" cy="1015663"/>
            <a:chOff x="1256057" y="1346097"/>
            <a:chExt cx="5641690" cy="1015663"/>
          </a:xfrm>
        </p:grpSpPr>
        <p:grpSp>
          <p:nvGrpSpPr>
            <p:cNvPr id="6" name="Group 5"/>
            <p:cNvGrpSpPr/>
            <p:nvPr/>
          </p:nvGrpSpPr>
          <p:grpSpPr>
            <a:xfrm>
              <a:off x="5269754" y="1346097"/>
              <a:ext cx="1627993" cy="1015663"/>
              <a:chOff x="5269754" y="1346097"/>
              <a:chExt cx="1627993" cy="1015663"/>
            </a:xfrm>
          </p:grpSpPr>
          <p:sp>
            <p:nvSpPr>
              <p:cNvPr id="26" name="Up-Down Arrow 25"/>
              <p:cNvSpPr/>
              <p:nvPr/>
            </p:nvSpPr>
            <p:spPr>
              <a:xfrm>
                <a:off x="5269754" y="1537297"/>
                <a:ext cx="228408" cy="633264"/>
              </a:xfrm>
              <a:prstGeom prst="upDownArrow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457929" y="1346097"/>
                <a:ext cx="143981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Small 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but </a:t>
                </a:r>
                <a:br>
                  <a:rPr lang="en-US" sz="2000" b="1" dirty="0">
                    <a:solidFill>
                      <a:schemeClr val="accent2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</a:br>
                <a:r>
                  <a:rPr lang="en-US" sz="2000" b="1" dirty="0">
                    <a:solidFill>
                      <a:schemeClr val="accent2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significant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4924800" y="1540765"/>
              <a:ext cx="44356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256057" y="2170562"/>
              <a:ext cx="411230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303950" y="2549090"/>
            <a:ext cx="4219183" cy="2083250"/>
            <a:chOff x="7303950" y="1633727"/>
            <a:chExt cx="4219183" cy="1937309"/>
          </a:xfrm>
        </p:grpSpPr>
        <p:sp>
          <p:nvSpPr>
            <p:cNvPr id="3" name="TextBox 2"/>
            <p:cNvSpPr txBox="1"/>
            <p:nvPr/>
          </p:nvSpPr>
          <p:spPr>
            <a:xfrm>
              <a:off x="7476669" y="1730345"/>
              <a:ext cx="27077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Century Gothic" charset="0"/>
                  <a:ea typeface="Century Gothic" charset="0"/>
                  <a:cs typeface="Century Gothic" charset="0"/>
                </a:rPr>
                <a:t>Order of magnitude </a:t>
              </a:r>
              <a:br>
                <a:rPr lang="en-US" sz="2000" b="1" dirty="0">
                  <a:solidFill>
                    <a:schemeClr val="accent2"/>
                  </a:solidFill>
                  <a:latin typeface="Century Gothic" charset="0"/>
                  <a:ea typeface="Century Gothic" charset="0"/>
                  <a:cs typeface="Century Gothic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Century Gothic" charset="0"/>
                  <a:ea typeface="Century Gothic" charset="0"/>
                  <a:cs typeface="Century Gothic" charset="0"/>
                </a:rPr>
                <a:t>gap</a:t>
              </a:r>
            </a:p>
          </p:txBody>
        </p:sp>
        <p:sp>
          <p:nvSpPr>
            <p:cNvPr id="4" name="Up-Down Arrow 3"/>
            <p:cNvSpPr/>
            <p:nvPr/>
          </p:nvSpPr>
          <p:spPr>
            <a:xfrm>
              <a:off x="7303950" y="1656960"/>
              <a:ext cx="172719" cy="1914076"/>
            </a:xfrm>
            <a:prstGeom prst="up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346868" y="1633727"/>
              <a:ext cx="417626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408333" y="3564223"/>
              <a:ext cx="59266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929007" y="619032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Complexity </a:t>
            </a:r>
            <a:r>
              <a:rPr lang="en-US">
                <a:sym typeface="Wingdings"/>
              </a:rPr>
              <a:t>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29940" y="619032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Complexity </a:t>
            </a:r>
            <a:r>
              <a:rPr lang="en-US">
                <a:sym typeface="Wingdings"/>
              </a:rPr>
              <a:t>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5061-50E2-8D4C-8A16-25DD03011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48" y="151925"/>
            <a:ext cx="11250679" cy="169835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Dynamic Networks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sz="4000" dirty="0">
                <a:latin typeface="Century Gothic" panose="020B0502020202020204" pitchFamily="34" charset="0"/>
              </a:rPr>
              <a:t>Learning Not to Overthink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07AB4D1-A6FD-8C49-9499-D492A76FABF0}"/>
              </a:ext>
            </a:extLst>
          </p:cNvPr>
          <p:cNvGrpSpPr/>
          <p:nvPr/>
        </p:nvGrpSpPr>
        <p:grpSpPr>
          <a:xfrm>
            <a:off x="560679" y="2017827"/>
            <a:ext cx="6410591" cy="2020593"/>
            <a:chOff x="560679" y="2017827"/>
            <a:chExt cx="6410591" cy="20205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6AEFB-CAEC-5342-B9BA-856DA74CD47E}"/>
                </a:ext>
              </a:extLst>
            </p:cNvPr>
            <p:cNvSpPr txBox="1"/>
            <p:nvPr/>
          </p:nvSpPr>
          <p:spPr>
            <a:xfrm>
              <a:off x="560679" y="2831707"/>
              <a:ext cx="1120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4F64D1-FA58-BF44-8AA1-6A142D3142B7}"/>
                </a:ext>
              </a:extLst>
            </p:cNvPr>
            <p:cNvSpPr/>
            <p:nvPr/>
          </p:nvSpPr>
          <p:spPr>
            <a:xfrm>
              <a:off x="2045929" y="2736851"/>
              <a:ext cx="1595469" cy="60777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F17E8A-5AA6-DD49-8818-A7824BA010F1}"/>
                </a:ext>
              </a:extLst>
            </p:cNvPr>
            <p:cNvSpPr txBox="1"/>
            <p:nvPr/>
          </p:nvSpPr>
          <p:spPr>
            <a:xfrm>
              <a:off x="2265915" y="3638310"/>
              <a:ext cx="1675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EF5EA8-247D-D044-98B9-55115F44F3C3}"/>
                </a:ext>
              </a:extLst>
            </p:cNvPr>
            <p:cNvSpPr/>
            <p:nvPr/>
          </p:nvSpPr>
          <p:spPr>
            <a:xfrm>
              <a:off x="5043509" y="2736851"/>
              <a:ext cx="1927761" cy="60777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FFFFF"/>
                  </a:solidFill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228E22-048D-AD45-B556-283A11B0459C}"/>
                </a:ext>
              </a:extLst>
            </p:cNvPr>
            <p:cNvSpPr txBox="1"/>
            <p:nvPr/>
          </p:nvSpPr>
          <p:spPr>
            <a:xfrm>
              <a:off x="5091937" y="3638310"/>
              <a:ext cx="1675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C8DA61-90B4-E24D-ADC5-83EC70309F86}"/>
                </a:ext>
              </a:extLst>
            </p:cNvPr>
            <p:cNvSpPr txBox="1"/>
            <p:nvPr/>
          </p:nvSpPr>
          <p:spPr>
            <a:xfrm>
              <a:off x="3482360" y="2705643"/>
              <a:ext cx="1675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D9615F"/>
                  </a:solidFill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D9615F"/>
                  </a:solidFill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67118B-E059-3044-9C16-0ED02D52EACA}"/>
                </a:ext>
              </a:extLst>
            </p:cNvPr>
            <p:cNvCxnSpPr/>
            <p:nvPr/>
          </p:nvCxnSpPr>
          <p:spPr>
            <a:xfrm>
              <a:off x="1455707" y="3040740"/>
              <a:ext cx="5863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6047F4-5106-9841-9886-0DA62CB8B071}"/>
                </a:ext>
              </a:extLst>
            </p:cNvPr>
            <p:cNvCxnSpPr/>
            <p:nvPr/>
          </p:nvCxnSpPr>
          <p:spPr>
            <a:xfrm>
              <a:off x="3613785" y="3040740"/>
              <a:ext cx="1412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0D3A6-E439-1C42-A074-6D385F26F965}"/>
                </a:ext>
              </a:extLst>
            </p:cNvPr>
            <p:cNvCxnSpPr/>
            <p:nvPr/>
          </p:nvCxnSpPr>
          <p:spPr>
            <a:xfrm flipH="1">
              <a:off x="2851547" y="3344630"/>
              <a:ext cx="1" cy="293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0C9E05-DB01-164F-9393-290DA3365D59}"/>
                </a:ext>
              </a:extLst>
            </p:cNvPr>
            <p:cNvCxnSpPr/>
            <p:nvPr/>
          </p:nvCxnSpPr>
          <p:spPr>
            <a:xfrm flipH="1">
              <a:off x="5897472" y="3344630"/>
              <a:ext cx="1" cy="293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63C244-43FD-5D4F-87EC-330B84BB89AE}"/>
                </a:ext>
              </a:extLst>
            </p:cNvPr>
            <p:cNvSpPr txBox="1"/>
            <p:nvPr/>
          </p:nvSpPr>
          <p:spPr>
            <a:xfrm>
              <a:off x="2824948" y="3315443"/>
              <a:ext cx="518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ea typeface="MS PGothic" pitchFamily="34" charset="-128"/>
                </a:rPr>
                <a:t>Fast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AA5EF5-E176-A248-8F34-F3C5BB5616FE}"/>
                </a:ext>
              </a:extLst>
            </p:cNvPr>
            <p:cNvSpPr txBox="1"/>
            <p:nvPr/>
          </p:nvSpPr>
          <p:spPr>
            <a:xfrm>
              <a:off x="5879414" y="3286255"/>
              <a:ext cx="581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ea typeface="MS PGothic" pitchFamily="34" charset="-128"/>
                </a:rPr>
                <a:t>Slow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4D65B5-65CC-3D43-98BB-E4A0C1FC151A}"/>
                </a:ext>
              </a:extLst>
            </p:cNvPr>
            <p:cNvSpPr txBox="1"/>
            <p:nvPr/>
          </p:nvSpPr>
          <p:spPr>
            <a:xfrm>
              <a:off x="560679" y="2017827"/>
              <a:ext cx="50802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entury Gothic" panose="020B0502020202020204" pitchFamily="34" charset="0"/>
                </a:rPr>
                <a:t>IDK</a:t>
              </a:r>
              <a:r>
                <a:rPr lang="en-US" sz="3200" dirty="0">
                  <a:latin typeface="Century Gothic" panose="020B0502020202020204" pitchFamily="34" charset="0"/>
                </a:rPr>
                <a:t> Prediction Cascades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923843C-D4F0-BC4D-9FE5-D660A3A3A655}"/>
              </a:ext>
            </a:extLst>
          </p:cNvPr>
          <p:cNvGrpSpPr/>
          <p:nvPr/>
        </p:nvGrpSpPr>
        <p:grpSpPr>
          <a:xfrm>
            <a:off x="6574536" y="3653997"/>
            <a:ext cx="5180459" cy="2771560"/>
            <a:chOff x="3953889" y="1581831"/>
            <a:chExt cx="7900655" cy="39243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D8A45F8-29D2-E74A-A1AD-FCE5FA8C4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4188" y="1581831"/>
              <a:ext cx="4490356" cy="39243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800319-7534-ED4B-9885-D462BEA71380}"/>
                </a:ext>
              </a:extLst>
            </p:cNvPr>
            <p:cNvSpPr txBox="1"/>
            <p:nvPr/>
          </p:nvSpPr>
          <p:spPr>
            <a:xfrm>
              <a:off x="3953889" y="2018542"/>
              <a:ext cx="3486660" cy="100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latin typeface="Century Gothic" panose="020B0502020202020204" pitchFamily="34" charset="0"/>
                </a:rPr>
                <a:t>Easy</a:t>
              </a:r>
              <a:r>
                <a:rPr lang="en-US" sz="2000" dirty="0">
                  <a:latin typeface="Century Gothic" panose="020B0502020202020204" pitchFamily="34" charset="0"/>
                </a:rPr>
                <a:t> Images</a:t>
              </a:r>
              <a:br>
                <a:rPr lang="en-US" sz="2000" dirty="0">
                  <a:latin typeface="Century Gothic" panose="020B0502020202020204" pitchFamily="34" charset="0"/>
                </a:rPr>
              </a:br>
              <a:r>
                <a:rPr lang="en-US" sz="2000" dirty="0">
                  <a:latin typeface="Century Gothic" panose="020B0502020202020204" pitchFamily="34" charset="0"/>
                </a:rPr>
                <a:t>Skip </a:t>
              </a:r>
              <a:r>
                <a:rPr lang="en-US" sz="2000" b="1" dirty="0">
                  <a:latin typeface="Century Gothic" panose="020B0502020202020204" pitchFamily="34" charset="0"/>
                </a:rPr>
                <a:t>Many</a:t>
              </a:r>
              <a:r>
                <a:rPr lang="en-US" sz="2000" dirty="0">
                  <a:latin typeface="Century Gothic" panose="020B0502020202020204" pitchFamily="34" charset="0"/>
                </a:rPr>
                <a:t> Layers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405E2C0-C0A6-2242-874D-C684649DF533}"/>
                </a:ext>
              </a:extLst>
            </p:cNvPr>
            <p:cNvSpPr txBox="1"/>
            <p:nvPr/>
          </p:nvSpPr>
          <p:spPr>
            <a:xfrm>
              <a:off x="4200230" y="4073538"/>
              <a:ext cx="3163958" cy="100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latin typeface="Century Gothic" panose="020B0502020202020204" pitchFamily="34" charset="0"/>
                </a:rPr>
                <a:t>Hard</a:t>
              </a:r>
              <a:r>
                <a:rPr lang="en-US" sz="2000" dirty="0">
                  <a:latin typeface="Century Gothic" panose="020B0502020202020204" pitchFamily="34" charset="0"/>
                </a:rPr>
                <a:t> Images</a:t>
              </a:r>
            </a:p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Skip </a:t>
              </a:r>
              <a:r>
                <a:rPr lang="en-US" sz="2000" b="1" dirty="0">
                  <a:latin typeface="Century Gothic" panose="020B0502020202020204" pitchFamily="34" charset="0"/>
                </a:rPr>
                <a:t>Few</a:t>
              </a:r>
              <a:r>
                <a:rPr lang="en-US" sz="2000" dirty="0">
                  <a:latin typeface="Century Gothic" panose="020B0502020202020204" pitchFamily="34" charset="0"/>
                </a:rPr>
                <a:t> Layers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3AB3D1-4F23-0E49-A37B-76A761D35B11}"/>
              </a:ext>
            </a:extLst>
          </p:cNvPr>
          <p:cNvGrpSpPr/>
          <p:nvPr/>
        </p:nvGrpSpPr>
        <p:grpSpPr>
          <a:xfrm>
            <a:off x="556166" y="4040379"/>
            <a:ext cx="5764720" cy="2619552"/>
            <a:chOff x="556166" y="4040379"/>
            <a:chExt cx="5764720" cy="26195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66FEE4-7538-144D-95EA-8B8658CE247E}"/>
                </a:ext>
              </a:extLst>
            </p:cNvPr>
            <p:cNvSpPr txBox="1"/>
            <p:nvPr/>
          </p:nvSpPr>
          <p:spPr>
            <a:xfrm>
              <a:off x="556166" y="4040379"/>
              <a:ext cx="5445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entury Gothic" panose="020B0502020202020204" pitchFamily="34" charset="0"/>
                </a:rPr>
                <a:t>SkipNets</a:t>
              </a:r>
              <a:r>
                <a:rPr lang="en-US" sz="3200" dirty="0">
                  <a:latin typeface="Century Gothic" panose="020B0502020202020204" pitchFamily="34" charset="0"/>
                </a:rPr>
                <a:t>: gated execution</a:t>
              </a:r>
            </a:p>
          </p:txBody>
        </p:sp>
        <p:pic>
          <p:nvPicPr>
            <p:cNvPr id="56" name="Picture 2" descr="https://lh6.googleusercontent.com/gL12IEgS2I3Xdgu7252eGaEogUhtZC37C8_eqLaBEfUr8XiEes0tYczNiFJ-si05nazGc8-T-KnHCRsl2lYekOF_-0BzNJYU4oUgkOd5ka71tqOz1oYfLE90F-q237B9Pp2bo3ONQbA">
              <a:extLst>
                <a:ext uri="{FF2B5EF4-FFF2-40B4-BE49-F238E27FC236}">
                  <a16:creationId xmlns:a16="http://schemas.microsoft.com/office/drawing/2014/main" id="{3EA2C9A5-3760-A444-8DC6-9E397581A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671" y="4719156"/>
              <a:ext cx="4932215" cy="19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F2907C8D-6B6F-1449-91D7-5F114851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10" y="258894"/>
            <a:ext cx="5085562" cy="27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8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8843" y="-34757"/>
            <a:ext cx="7144976" cy="2331296"/>
            <a:chOff x="7714219" y="4464374"/>
            <a:chExt cx="4725477" cy="1748472"/>
          </a:xfrm>
        </p:grpSpPr>
        <p:sp>
          <p:nvSpPr>
            <p:cNvPr id="9" name="TextBox 8"/>
            <p:cNvSpPr txBox="1"/>
            <p:nvPr/>
          </p:nvSpPr>
          <p:spPr>
            <a:xfrm>
              <a:off x="7714219" y="4464374"/>
              <a:ext cx="1859766" cy="15465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IDK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17688" y="4677862"/>
              <a:ext cx="2776132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Prediction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Cascades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64678" y="5774265"/>
              <a:ext cx="4675018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Simple models for simple tasks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03778" y="454800"/>
            <a:ext cx="5056511" cy="2369795"/>
            <a:chOff x="4781765" y="2336847"/>
            <a:chExt cx="3983345" cy="1866842"/>
          </a:xfrm>
        </p:grpSpPr>
        <p:sp>
          <p:nvSpPr>
            <p:cNvPr id="33" name="TextBox 32"/>
            <p:cNvSpPr txBox="1"/>
            <p:nvPr/>
          </p:nvSpPr>
          <p:spPr>
            <a:xfrm>
              <a:off x="7140577" y="3635975"/>
              <a:ext cx="534262" cy="557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Zi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-Yi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Duo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781765" y="2341412"/>
              <a:ext cx="922629" cy="1845423"/>
              <a:chOff x="2182666" y="4248162"/>
              <a:chExt cx="1351101" cy="270244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2666" y="4248162"/>
                <a:ext cx="1351101" cy="1901952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324167" y="6133984"/>
                <a:ext cx="947325" cy="816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Xin</a:t>
                </a: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Wang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8099367" y="3646041"/>
              <a:ext cx="665743" cy="557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Fisher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Yu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807761" y="2336847"/>
              <a:ext cx="982120" cy="1858518"/>
              <a:chOff x="6643993" y="4562229"/>
              <a:chExt cx="982120" cy="185851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3993" y="4562229"/>
                <a:ext cx="982120" cy="130087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906534" y="5863099"/>
                <a:ext cx="511531" cy="55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Yika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 Light" charset="0"/>
                    <a:ea typeface="Helvetica Neue Light" charset="0"/>
                    <a:cs typeface="Helvetica Neue Light" charset="0"/>
                  </a:rPr>
                  <a:t>Luo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C078DB-3661-6942-BCC8-087D5095A765}"/>
              </a:ext>
            </a:extLst>
          </p:cNvPr>
          <p:cNvGrpSpPr/>
          <p:nvPr/>
        </p:nvGrpSpPr>
        <p:grpSpPr>
          <a:xfrm>
            <a:off x="668729" y="3214912"/>
            <a:ext cx="5357355" cy="850139"/>
            <a:chOff x="668729" y="3214912"/>
            <a:chExt cx="5357355" cy="850139"/>
          </a:xfrm>
        </p:grpSpPr>
        <p:sp>
          <p:nvSpPr>
            <p:cNvPr id="34" name="TextBox 33"/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44" name="Straight Arrow Connector 43"/>
            <p:cNvCxnSpPr>
              <a:stCxn id="34" idx="3"/>
              <a:endCxn id="35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4B87B86-6C4D-1341-83A3-D0EC93D51FFD}"/>
              </a:ext>
            </a:extLst>
          </p:cNvPr>
          <p:cNvGrpSpPr/>
          <p:nvPr/>
        </p:nvGrpSpPr>
        <p:grpSpPr>
          <a:xfrm>
            <a:off x="5842251" y="3171259"/>
            <a:ext cx="2344000" cy="913199"/>
            <a:chOff x="5842251" y="3171259"/>
            <a:chExt cx="2344000" cy="913199"/>
          </a:xfrm>
        </p:grpSpPr>
        <p:sp>
          <p:nvSpPr>
            <p:cNvPr id="40" name="TextBox 39"/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46" name="Straight Arrow Connector 45"/>
            <p:cNvCxnSpPr>
              <a:stCxn id="35" idx="3"/>
              <a:endCxn id="38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B4C96D-274D-CB47-A317-08136B65207F}"/>
              </a:ext>
            </a:extLst>
          </p:cNvPr>
          <p:cNvGrpSpPr/>
          <p:nvPr/>
        </p:nvGrpSpPr>
        <p:grpSpPr>
          <a:xfrm>
            <a:off x="3368895" y="4024226"/>
            <a:ext cx="2344000" cy="1036390"/>
            <a:chOff x="3368895" y="4024226"/>
            <a:chExt cx="2344000" cy="1036390"/>
          </a:xfrm>
        </p:grpSpPr>
        <p:sp>
          <p:nvSpPr>
            <p:cNvPr id="37" name="TextBox 36"/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49" name="Straight Arrow Connector 48"/>
            <p:cNvCxnSpPr>
              <a:stCxn id="35" idx="2"/>
              <a:endCxn id="37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32210-DAC0-6E44-8F19-D9A238740C2A}"/>
              </a:ext>
            </a:extLst>
          </p:cNvPr>
          <p:cNvGrpSpPr/>
          <p:nvPr/>
        </p:nvGrpSpPr>
        <p:grpSpPr>
          <a:xfrm>
            <a:off x="8002419" y="3214912"/>
            <a:ext cx="3589020" cy="1845704"/>
            <a:chOff x="8002419" y="3214912"/>
            <a:chExt cx="3589020" cy="1845704"/>
          </a:xfrm>
        </p:grpSpPr>
        <p:sp>
          <p:nvSpPr>
            <p:cNvPr id="38" name="Rectangle 37"/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2" name="Straight Arrow Connector 51"/>
            <p:cNvCxnSpPr>
              <a:stCxn id="38" idx="2"/>
              <a:endCxn id="39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5227927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Learn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to combine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fast (inaccurate) models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with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slow (accurate) models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to maximize accuracy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while reducing computational costs.</a:t>
            </a:r>
          </a:p>
        </p:txBody>
      </p:sp>
      <p:pic>
        <p:nvPicPr>
          <p:cNvPr id="3077" name="Picture 5" descr="https://lh4.googleusercontent.com/b2-eqP4gPNtQPobN6gwJ-M-AqNvV_-UX_xMjThGzPXfvAjc0bRShXE2g5scx80i34uBZZerX6BtGT2B4wOQt3ExTFUjkIAjOhAXiY8ianaZYAM456OQ-_Ggs0T01beIipOYmqgH07FQ">
            <a:extLst>
              <a:ext uri="{FF2B5EF4-FFF2-40B4-BE49-F238E27FC236}">
                <a16:creationId xmlns:a16="http://schemas.microsoft.com/office/drawing/2014/main" id="{742366BA-2B2E-9746-89B2-A935B5E8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169" y="464644"/>
            <a:ext cx="1252908" cy="16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B8AE1-9DD9-254B-8684-16D129FF152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672" y="520217"/>
            <a:ext cx="1520570" cy="15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8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71" name="TextBox 870"/>
          <p:cNvSpPr txBox="1"/>
          <p:nvPr/>
        </p:nvSpPr>
        <p:spPr>
          <a:xfrm>
            <a:off x="649259" y="3014464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669E3-2671-BC4B-A66A-2B5A97178A5D}"/>
              </a:ext>
            </a:extLst>
          </p:cNvPr>
          <p:cNvGrpSpPr/>
          <p:nvPr/>
        </p:nvGrpSpPr>
        <p:grpSpPr>
          <a:xfrm>
            <a:off x="649259" y="805857"/>
            <a:ext cx="5357355" cy="850139"/>
            <a:chOff x="668729" y="3214912"/>
            <a:chExt cx="5357355" cy="85013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9F95-6B6F-2B45-9929-35197FBF1E29}"/>
                </a:ext>
              </a:extLst>
            </p:cNvPr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EFFC7D-6998-B44C-B350-C3DCEF120D0C}"/>
                </a:ext>
              </a:extLst>
            </p:cNvPr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933B8BD-DAD8-AE4C-B9C7-371E9B8B7F31}"/>
                </a:ext>
              </a:extLst>
            </p:cNvPr>
            <p:cNvCxnSpPr>
              <a:stCxn id="59" idx="3"/>
              <a:endCxn id="60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3D7F54-3F30-0049-A376-CF45009C1806}"/>
              </a:ext>
            </a:extLst>
          </p:cNvPr>
          <p:cNvGrpSpPr/>
          <p:nvPr/>
        </p:nvGrpSpPr>
        <p:grpSpPr>
          <a:xfrm>
            <a:off x="5822781" y="762204"/>
            <a:ext cx="2344000" cy="913199"/>
            <a:chOff x="5842251" y="3171259"/>
            <a:chExt cx="2344000" cy="9131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A022D5-0401-1747-A69C-2B4B1B309024}"/>
                </a:ext>
              </a:extLst>
            </p:cNvPr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0598CFE-37B8-3C41-B2CE-F5B42DFD72E2}"/>
                </a:ext>
              </a:extLst>
            </p:cNvPr>
            <p:cNvCxnSpPr>
              <a:stCxn id="60" idx="3"/>
              <a:endCxn id="50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2FA638-28F8-964B-ACA3-7EC273B60837}"/>
              </a:ext>
            </a:extLst>
          </p:cNvPr>
          <p:cNvGrpSpPr/>
          <p:nvPr/>
        </p:nvGrpSpPr>
        <p:grpSpPr>
          <a:xfrm>
            <a:off x="3349425" y="1615171"/>
            <a:ext cx="2344000" cy="1036390"/>
            <a:chOff x="3368895" y="4024226"/>
            <a:chExt cx="2344000" cy="103639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C07B09-DCBB-5943-90C4-B768DEBE04B9}"/>
                </a:ext>
              </a:extLst>
            </p:cNvPr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EA7730E-A7F0-FA4A-A92D-7F3CFF1D23EF}"/>
                </a:ext>
              </a:extLst>
            </p:cNvPr>
            <p:cNvCxnSpPr>
              <a:stCxn id="60" idx="2"/>
              <a:endCxn id="54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E8873B-2372-D048-B5D4-2F5C2CF722EA}"/>
                </a:ext>
              </a:extLst>
            </p:cNvPr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BB596E-D88E-D647-8DFE-9A45B60E02A5}"/>
              </a:ext>
            </a:extLst>
          </p:cNvPr>
          <p:cNvGrpSpPr/>
          <p:nvPr/>
        </p:nvGrpSpPr>
        <p:grpSpPr>
          <a:xfrm>
            <a:off x="7982949" y="805857"/>
            <a:ext cx="3589020" cy="1845704"/>
            <a:chOff x="8002419" y="3214912"/>
            <a:chExt cx="3589020" cy="184570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0E3BE7-4AE6-3842-91C5-9849416743EA}"/>
                </a:ext>
              </a:extLst>
            </p:cNvPr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D30DC1-0B8C-474C-ABA6-9C01C5469BE9}"/>
                </a:ext>
              </a:extLst>
            </p:cNvPr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DE01B3D-8B3A-154F-9477-AA1643DECF50}"/>
                </a:ext>
              </a:extLst>
            </p:cNvPr>
            <p:cNvCxnSpPr>
              <a:stCxn id="50" idx="2"/>
              <a:endCxn id="51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045DCA-6268-ED4A-BF23-125191D19AC9}"/>
                </a:ext>
              </a:extLst>
            </p:cNvPr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57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81" grpId="0" animBg="1"/>
      <p:bldP spid="82" grpId="0" animBg="1"/>
      <p:bldP spid="95" grpId="0" animBg="1"/>
      <p:bldP spid="96" grpId="0" animBg="1"/>
      <p:bldP spid="100" grpId="0" animBg="1"/>
      <p:bldP spid="101" grpId="0" animBg="1"/>
      <p:bldP spid="44" grpId="0" animBg="1"/>
      <p:bldP spid="830" grpId="0" animBg="1"/>
      <p:bldP spid="864" grpId="0" animBg="1"/>
      <p:bldP spid="871" grpId="0"/>
      <p:bldP spid="43" grpId="0"/>
      <p:bldP spid="4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5006293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5191454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3856973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5006293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5191454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5191454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5006293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5191453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3699057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5191454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5191454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5006293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5191454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5071471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3676" y="4866934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4866935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0800" y="602334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 Blocks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16B081-3B64-7F4F-8A6A-43F93FE7263D}"/>
              </a:ext>
            </a:extLst>
          </p:cNvPr>
          <p:cNvGrpSpPr/>
          <p:nvPr/>
        </p:nvGrpSpPr>
        <p:grpSpPr>
          <a:xfrm>
            <a:off x="649259" y="805857"/>
            <a:ext cx="5357355" cy="850139"/>
            <a:chOff x="668729" y="3214912"/>
            <a:chExt cx="5357355" cy="85013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60235C-E912-0D47-869D-95704BEA8ACD}"/>
                </a:ext>
              </a:extLst>
            </p:cNvPr>
            <p:cNvSpPr txBox="1"/>
            <p:nvPr/>
          </p:nvSpPr>
          <p:spPr>
            <a:xfrm>
              <a:off x="668729" y="3347593"/>
              <a:ext cx="156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Query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B2684F5-599D-2543-B1EE-5F150430B272}"/>
                </a:ext>
              </a:extLst>
            </p:cNvPr>
            <p:cNvSpPr/>
            <p:nvPr/>
          </p:nvSpPr>
          <p:spPr>
            <a:xfrm>
              <a:off x="3055709" y="3214912"/>
              <a:ext cx="2970375" cy="85013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Simple 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56E33D5-BEBE-CF4D-B3C4-EF0EE25A8EB0}"/>
                </a:ext>
              </a:extLst>
            </p:cNvPr>
            <p:cNvCxnSpPr>
              <a:stCxn id="89" idx="3"/>
              <a:endCxn id="90" idx="1"/>
            </p:cNvCxnSpPr>
            <p:nvPr/>
          </p:nvCxnSpPr>
          <p:spPr>
            <a:xfrm>
              <a:off x="2235604" y="3639981"/>
              <a:ext cx="8201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5F17669-5F6B-B14A-ACE0-AF270C731AEF}"/>
              </a:ext>
            </a:extLst>
          </p:cNvPr>
          <p:cNvGrpSpPr/>
          <p:nvPr/>
        </p:nvGrpSpPr>
        <p:grpSpPr>
          <a:xfrm>
            <a:off x="5822781" y="762204"/>
            <a:ext cx="2344000" cy="913199"/>
            <a:chOff x="5842251" y="3171259"/>
            <a:chExt cx="2344000" cy="91319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8EE6912-A4A8-3E4E-9A88-AF05C8B42C48}"/>
                </a:ext>
              </a:extLst>
            </p:cNvPr>
            <p:cNvSpPr txBox="1"/>
            <p:nvPr/>
          </p:nvSpPr>
          <p:spPr>
            <a:xfrm>
              <a:off x="5842251" y="3171259"/>
              <a:ext cx="234400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I don’t</a:t>
              </a:r>
            </a:p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1" u="none" strike="noStrike" kern="1200" cap="none" spc="0" normalizeH="0" baseline="0" noProof="0" dirty="0">
                  <a:ln>
                    <a:noFill/>
                  </a:ln>
                  <a:solidFill>
                    <a:srgbClr val="D9615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Know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8E43428-14F5-684C-80E2-1B1A4ABBEEF7}"/>
                </a:ext>
              </a:extLst>
            </p:cNvPr>
            <p:cNvCxnSpPr>
              <a:stCxn id="90" idx="3"/>
              <a:endCxn id="109" idx="1"/>
            </p:cNvCxnSpPr>
            <p:nvPr/>
          </p:nvCxnSpPr>
          <p:spPr>
            <a:xfrm>
              <a:off x="6026083" y="3639981"/>
              <a:ext cx="1976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B92025-93B3-3B42-829A-DBB06F48E509}"/>
              </a:ext>
            </a:extLst>
          </p:cNvPr>
          <p:cNvGrpSpPr/>
          <p:nvPr/>
        </p:nvGrpSpPr>
        <p:grpSpPr>
          <a:xfrm>
            <a:off x="3349425" y="1615171"/>
            <a:ext cx="2344000" cy="1036390"/>
            <a:chOff x="3368895" y="4024226"/>
            <a:chExt cx="2344000" cy="103639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FC8FB0C-9DC8-CB45-87D4-25D330A5C19B}"/>
                </a:ext>
              </a:extLst>
            </p:cNvPr>
            <p:cNvSpPr txBox="1"/>
            <p:nvPr/>
          </p:nvSpPr>
          <p:spPr>
            <a:xfrm>
              <a:off x="3368895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5CF9A17-E5DB-9644-AF1B-07516E62169E}"/>
                </a:ext>
              </a:extLst>
            </p:cNvPr>
            <p:cNvCxnSpPr>
              <a:stCxn id="90" idx="2"/>
              <a:endCxn id="105" idx="0"/>
            </p:cNvCxnSpPr>
            <p:nvPr/>
          </p:nvCxnSpPr>
          <p:spPr>
            <a:xfrm flipH="1">
              <a:off x="4540895" y="4065051"/>
              <a:ext cx="2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531ADA1-F328-004B-B7A8-33C19698B8C7}"/>
                </a:ext>
              </a:extLst>
            </p:cNvPr>
            <p:cNvSpPr txBox="1"/>
            <p:nvPr/>
          </p:nvSpPr>
          <p:spPr>
            <a:xfrm>
              <a:off x="4503689" y="4024226"/>
              <a:ext cx="684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Fast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F6D796-BCB2-344D-B410-B7F745F54850}"/>
              </a:ext>
            </a:extLst>
          </p:cNvPr>
          <p:cNvGrpSpPr/>
          <p:nvPr/>
        </p:nvGrpSpPr>
        <p:grpSpPr>
          <a:xfrm>
            <a:off x="7982949" y="805857"/>
            <a:ext cx="3589020" cy="1845704"/>
            <a:chOff x="8002419" y="3214912"/>
            <a:chExt cx="3589020" cy="184570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5E5E56F-8A71-D34F-A94A-301061EE93EE}"/>
                </a:ext>
              </a:extLst>
            </p:cNvPr>
            <p:cNvSpPr/>
            <p:nvPr/>
          </p:nvSpPr>
          <p:spPr>
            <a:xfrm>
              <a:off x="8002419" y="3214912"/>
              <a:ext cx="3589020" cy="8501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Accurate 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A5BBEC1-95AA-2346-8DDC-2AC86C7421BF}"/>
                </a:ext>
              </a:extLst>
            </p:cNvPr>
            <p:cNvSpPr txBox="1"/>
            <p:nvPr/>
          </p:nvSpPr>
          <p:spPr>
            <a:xfrm>
              <a:off x="8624928" y="4475841"/>
              <a:ext cx="234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Prediction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C195FE6-D596-4044-970C-9CE4FF75E672}"/>
                </a:ext>
              </a:extLst>
            </p:cNvPr>
            <p:cNvCxnSpPr>
              <a:stCxn id="109" idx="2"/>
              <a:endCxn id="110" idx="0"/>
            </p:cNvCxnSpPr>
            <p:nvPr/>
          </p:nvCxnSpPr>
          <p:spPr>
            <a:xfrm flipH="1">
              <a:off x="9796928" y="4065051"/>
              <a:ext cx="1" cy="410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171D54-55A7-DC4F-BAA7-C6B1EABA1693}"/>
                </a:ext>
              </a:extLst>
            </p:cNvPr>
            <p:cNvSpPr txBox="1"/>
            <p:nvPr/>
          </p:nvSpPr>
          <p:spPr>
            <a:xfrm>
              <a:off x="9789793" y="3983399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rPr>
                <a:t>Slow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E44A2B0-70EF-0648-8935-CBA4740543C8}"/>
              </a:ext>
            </a:extLst>
          </p:cNvPr>
          <p:cNvSpPr txBox="1"/>
          <p:nvPr/>
        </p:nvSpPr>
        <p:spPr>
          <a:xfrm>
            <a:off x="649259" y="3014464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</p:spTree>
    <p:extLst>
      <p:ext uri="{BB962C8B-B14F-4D97-AF65-F5344CB8AC3E}">
        <p14:creationId xmlns:p14="http://schemas.microsoft.com/office/powerpoint/2010/main" val="27460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 rot="5400000">
            <a:off x="3608909" y="2867250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74" name="Rounded Rectangle 73"/>
          <p:cNvSpPr/>
          <p:nvPr/>
        </p:nvSpPr>
        <p:spPr>
          <a:xfrm rot="5400000">
            <a:off x="4317530" y="2867250"/>
            <a:ext cx="1451610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75" name="Straight Arrow Connector 74"/>
          <p:cNvCxnSpPr>
            <a:stCxn id="864" idx="6"/>
            <a:endCxn id="73" idx="2"/>
          </p:cNvCxnSpPr>
          <p:nvPr/>
        </p:nvCxnSpPr>
        <p:spPr>
          <a:xfrm>
            <a:off x="3727097" y="3052411"/>
            <a:ext cx="4224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0"/>
            <a:endCxn id="830" idx="2"/>
          </p:cNvCxnSpPr>
          <p:nvPr/>
        </p:nvCxnSpPr>
        <p:spPr>
          <a:xfrm>
            <a:off x="5228496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4" idx="0"/>
            <a:endCxn id="830" idx="1"/>
          </p:cNvCxnSpPr>
          <p:nvPr/>
        </p:nvCxnSpPr>
        <p:spPr>
          <a:xfrm rot="5400000" flipH="1" flipV="1">
            <a:off x="4537458" y="1717930"/>
            <a:ext cx="309483" cy="2119514"/>
          </a:xfrm>
          <a:prstGeom prst="curvedConnector3">
            <a:avLst>
              <a:gd name="adj1" fmla="val 38706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 rot="5400000">
            <a:off x="5734772" y="2867250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82" name="Rounded Rectangle 81"/>
          <p:cNvSpPr/>
          <p:nvPr/>
        </p:nvSpPr>
        <p:spPr>
          <a:xfrm rot="5400000">
            <a:off x="6443393" y="2867250"/>
            <a:ext cx="1451610" cy="3703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83" name="Straight Arrow Connector 82"/>
          <p:cNvCxnSpPr>
            <a:stCxn id="81" idx="0"/>
            <a:endCxn id="82" idx="2"/>
          </p:cNvCxnSpPr>
          <p:nvPr/>
        </p:nvCxnSpPr>
        <p:spPr>
          <a:xfrm>
            <a:off x="6645738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/>
          <p:cNvCxnSpPr>
            <a:stCxn id="830" idx="0"/>
            <a:endCxn id="81" idx="2"/>
          </p:cNvCxnSpPr>
          <p:nvPr/>
        </p:nvCxnSpPr>
        <p:spPr>
          <a:xfrm>
            <a:off x="5937117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ounded Rectangle 94"/>
          <p:cNvSpPr/>
          <p:nvPr/>
        </p:nvSpPr>
        <p:spPr>
          <a:xfrm rot="5400000">
            <a:off x="1483046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96" name="Rounded Rectangle 95"/>
          <p:cNvSpPr/>
          <p:nvPr/>
        </p:nvSpPr>
        <p:spPr>
          <a:xfrm rot="5400000">
            <a:off x="2191667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cxnSp>
        <p:nvCxnSpPr>
          <p:cNvPr id="97" name="Straight Arrow Connector 96"/>
          <p:cNvCxnSpPr>
            <a:stCxn id="95" idx="0"/>
            <a:endCxn id="96" idx="2"/>
          </p:cNvCxnSpPr>
          <p:nvPr/>
        </p:nvCxnSpPr>
        <p:spPr>
          <a:xfrm>
            <a:off x="2394012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5" idx="2"/>
          </p:cNvCxnSpPr>
          <p:nvPr/>
        </p:nvCxnSpPr>
        <p:spPr>
          <a:xfrm flipV="1">
            <a:off x="1685392" y="3052411"/>
            <a:ext cx="33829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0"/>
            <a:endCxn id="864" idx="2"/>
          </p:cNvCxnSpPr>
          <p:nvPr/>
        </p:nvCxnSpPr>
        <p:spPr>
          <a:xfrm>
            <a:off x="3102633" y="3052411"/>
            <a:ext cx="4351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 rot="5400000">
            <a:off x="7860634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Conv</a:t>
            </a:r>
          </a:p>
        </p:txBody>
      </p:sp>
      <p:sp>
        <p:nvSpPr>
          <p:cNvPr id="101" name="Rounded Rectangle 100"/>
          <p:cNvSpPr/>
          <p:nvPr/>
        </p:nvSpPr>
        <p:spPr>
          <a:xfrm rot="5400000">
            <a:off x="8569255" y="2867250"/>
            <a:ext cx="1451610" cy="370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FC</a:t>
            </a:r>
          </a:p>
        </p:txBody>
      </p:sp>
      <p:cxnSp>
        <p:nvCxnSpPr>
          <p:cNvPr id="102" name="Straight Arrow Connector 101"/>
          <p:cNvCxnSpPr>
            <a:stCxn id="100" idx="0"/>
            <a:endCxn id="101" idx="2"/>
          </p:cNvCxnSpPr>
          <p:nvPr/>
        </p:nvCxnSpPr>
        <p:spPr>
          <a:xfrm>
            <a:off x="8771600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1" idx="0"/>
          </p:cNvCxnSpPr>
          <p:nvPr/>
        </p:nvCxnSpPr>
        <p:spPr>
          <a:xfrm flipV="1">
            <a:off x="9480221" y="3052410"/>
            <a:ext cx="3382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 rot="5400000">
            <a:off x="7448353" y="2867250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561" name="Curved Connector 560"/>
          <p:cNvCxnSpPr>
            <a:stCxn id="830" idx="1"/>
            <a:endCxn id="44" idx="1"/>
          </p:cNvCxnSpPr>
          <p:nvPr/>
        </p:nvCxnSpPr>
        <p:spPr>
          <a:xfrm rot="5400000" flipH="1" flipV="1">
            <a:off x="6814887" y="1560014"/>
            <a:ext cx="12700" cy="2125863"/>
          </a:xfrm>
          <a:prstGeom prst="curvedConnector3">
            <a:avLst>
              <a:gd name="adj1" fmla="val 65100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/>
          <p:cNvCxnSpPr>
            <a:stCxn id="44" idx="0"/>
            <a:endCxn id="100" idx="2"/>
          </p:cNvCxnSpPr>
          <p:nvPr/>
        </p:nvCxnSpPr>
        <p:spPr>
          <a:xfrm>
            <a:off x="8062980" y="3052411"/>
            <a:ext cx="338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5" name="Straight Arrow Connector 824"/>
          <p:cNvCxnSpPr>
            <a:stCxn id="82" idx="0"/>
            <a:endCxn id="44" idx="2"/>
          </p:cNvCxnSpPr>
          <p:nvPr/>
        </p:nvCxnSpPr>
        <p:spPr>
          <a:xfrm>
            <a:off x="7354359" y="3052411"/>
            <a:ext cx="338299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0" name="Rounded Rectangle 829"/>
          <p:cNvSpPr/>
          <p:nvPr/>
        </p:nvSpPr>
        <p:spPr>
          <a:xfrm rot="5400000">
            <a:off x="5322490" y="2867250"/>
            <a:ext cx="858932" cy="3703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Gate</a:t>
            </a:r>
          </a:p>
        </p:txBody>
      </p:sp>
      <p:cxnSp>
        <p:nvCxnSpPr>
          <p:cNvPr id="861" name="Straight Arrow Connector 860"/>
          <p:cNvCxnSpPr>
            <a:stCxn id="73" idx="0"/>
            <a:endCxn id="74" idx="2"/>
          </p:cNvCxnSpPr>
          <p:nvPr/>
        </p:nvCxnSpPr>
        <p:spPr>
          <a:xfrm>
            <a:off x="4519875" y="3052411"/>
            <a:ext cx="338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4" name="Oval 863"/>
          <p:cNvSpPr/>
          <p:nvPr/>
        </p:nvSpPr>
        <p:spPr>
          <a:xfrm>
            <a:off x="3537786" y="2932428"/>
            <a:ext cx="189311" cy="2399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3676" y="2727891"/>
            <a:ext cx="156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Query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56624" y="2727892"/>
            <a:ext cx="23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Prediction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0800" y="388429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 Blocks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17E8846D-551A-414E-84C5-2536B444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33" y="4970785"/>
            <a:ext cx="11351365" cy="20918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Combine </a:t>
            </a:r>
            <a:r>
              <a:rPr lang="en-US" sz="3600" b="1" dirty="0">
                <a:latin typeface="Century Gothic" panose="020B0502020202020204" pitchFamily="34" charset="0"/>
              </a:rPr>
              <a:t>reinforcement learning </a:t>
            </a:r>
            <a:r>
              <a:rPr lang="en-US" sz="3600" dirty="0">
                <a:latin typeface="Century Gothic" panose="020B0502020202020204" pitchFamily="34" charset="0"/>
              </a:rPr>
              <a:t>with </a:t>
            </a:r>
            <a:r>
              <a:rPr lang="en-US" sz="3600" b="1" dirty="0">
                <a:latin typeface="Century Gothic" panose="020B0502020202020204" pitchFamily="34" charset="0"/>
              </a:rPr>
              <a:t>supervised pre-training </a:t>
            </a:r>
            <a:r>
              <a:rPr lang="en-US" sz="3600" dirty="0">
                <a:latin typeface="Century Gothic" panose="020B0502020202020204" pitchFamily="34" charset="0"/>
              </a:rPr>
              <a:t>to learn a gating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A5BCA2-95B9-3F40-86DF-F9D7D944B506}"/>
              </a:ext>
            </a:extLst>
          </p:cNvPr>
          <p:cNvGrpSpPr/>
          <p:nvPr/>
        </p:nvGrpSpPr>
        <p:grpSpPr>
          <a:xfrm>
            <a:off x="649259" y="-2847271"/>
            <a:ext cx="10922710" cy="1889357"/>
            <a:chOff x="668729" y="3171259"/>
            <a:chExt cx="10922710" cy="188935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9C12BF2-BA10-AB47-9796-EA42145A0561}"/>
                </a:ext>
              </a:extLst>
            </p:cNvPr>
            <p:cNvGrpSpPr/>
            <p:nvPr/>
          </p:nvGrpSpPr>
          <p:grpSpPr>
            <a:xfrm>
              <a:off x="668729" y="3214912"/>
              <a:ext cx="5357355" cy="850139"/>
              <a:chOff x="668729" y="3214912"/>
              <a:chExt cx="5357355" cy="85013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8751D96-B7CA-2346-A018-5296261B138D}"/>
                  </a:ext>
                </a:extLst>
              </p:cNvPr>
              <p:cNvSpPr txBox="1"/>
              <p:nvPr/>
            </p:nvSpPr>
            <p:spPr>
              <a:xfrm>
                <a:off x="668729" y="3347593"/>
                <a:ext cx="15668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Query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FBE05D8-A02B-0447-AC44-134055AFC6E3}"/>
                  </a:ext>
                </a:extLst>
              </p:cNvPr>
              <p:cNvSpPr/>
              <p:nvPr/>
            </p:nvSpPr>
            <p:spPr>
              <a:xfrm>
                <a:off x="3055709" y="3214912"/>
                <a:ext cx="2970375" cy="85013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Simple Model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DD83249-97D8-F747-9764-06C1A0CE6CAC}"/>
                  </a:ext>
                </a:extLst>
              </p:cNvPr>
              <p:cNvCxnSpPr>
                <a:stCxn id="62" idx="3"/>
                <a:endCxn id="63" idx="1"/>
              </p:cNvCxnSpPr>
              <p:nvPr/>
            </p:nvCxnSpPr>
            <p:spPr>
              <a:xfrm>
                <a:off x="2235604" y="3639981"/>
                <a:ext cx="82010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9DBA5D-E900-3741-AD7E-39F8D6BC17C8}"/>
                </a:ext>
              </a:extLst>
            </p:cNvPr>
            <p:cNvGrpSpPr/>
            <p:nvPr/>
          </p:nvGrpSpPr>
          <p:grpSpPr>
            <a:xfrm>
              <a:off x="5842251" y="3171259"/>
              <a:ext cx="2344000" cy="913199"/>
              <a:chOff x="5842251" y="3171259"/>
              <a:chExt cx="2344000" cy="91319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9F3D01E-B3A1-7C49-A429-5057527630E8}"/>
                  </a:ext>
                </a:extLst>
              </p:cNvPr>
              <p:cNvSpPr txBox="1"/>
              <p:nvPr/>
            </p:nvSpPr>
            <p:spPr>
              <a:xfrm>
                <a:off x="5842251" y="3171259"/>
                <a:ext cx="2344000" cy="913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615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I don’t</a:t>
                </a:r>
              </a:p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6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615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Know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93BA70D-392E-CC43-8DBC-004177E52EAC}"/>
                  </a:ext>
                </a:extLst>
              </p:cNvPr>
              <p:cNvCxnSpPr>
                <a:stCxn id="63" idx="3"/>
                <a:endCxn id="53" idx="1"/>
              </p:cNvCxnSpPr>
              <p:nvPr/>
            </p:nvCxnSpPr>
            <p:spPr>
              <a:xfrm>
                <a:off x="6026083" y="3639981"/>
                <a:ext cx="197633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A3D60B-7DFF-A644-81C1-35F3B4B6EB75}"/>
                </a:ext>
              </a:extLst>
            </p:cNvPr>
            <p:cNvGrpSpPr/>
            <p:nvPr/>
          </p:nvGrpSpPr>
          <p:grpSpPr>
            <a:xfrm>
              <a:off x="3368895" y="4024226"/>
              <a:ext cx="2344000" cy="1036390"/>
              <a:chOff x="3368895" y="4024226"/>
              <a:chExt cx="2344000" cy="103639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4EF826-89F3-2B4C-B9C1-05CD418E493C}"/>
                  </a:ext>
                </a:extLst>
              </p:cNvPr>
              <p:cNvSpPr txBox="1"/>
              <p:nvPr/>
            </p:nvSpPr>
            <p:spPr>
              <a:xfrm>
                <a:off x="3368895" y="4475841"/>
                <a:ext cx="23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Prediction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F689350-4712-9449-AA13-1EC735E6C627}"/>
                  </a:ext>
                </a:extLst>
              </p:cNvPr>
              <p:cNvCxnSpPr>
                <a:stCxn id="63" idx="2"/>
                <a:endCxn id="57" idx="0"/>
              </p:cNvCxnSpPr>
              <p:nvPr/>
            </p:nvCxnSpPr>
            <p:spPr>
              <a:xfrm flipH="1">
                <a:off x="4540895" y="4065051"/>
                <a:ext cx="2" cy="410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940131-CDA8-8C43-9E3E-82F046DC8042}"/>
                  </a:ext>
                </a:extLst>
              </p:cNvPr>
              <p:cNvSpPr txBox="1"/>
              <p:nvPr/>
            </p:nvSpPr>
            <p:spPr>
              <a:xfrm>
                <a:off x="4503689" y="4024226"/>
                <a:ext cx="6846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Fast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AC9B72-363E-194A-8E27-51774FD0F219}"/>
                </a:ext>
              </a:extLst>
            </p:cNvPr>
            <p:cNvGrpSpPr/>
            <p:nvPr/>
          </p:nvGrpSpPr>
          <p:grpSpPr>
            <a:xfrm>
              <a:off x="8002419" y="3214912"/>
              <a:ext cx="3589020" cy="1845704"/>
              <a:chOff x="8002419" y="3214912"/>
              <a:chExt cx="3589020" cy="184570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D63B9A4-0F53-F14A-8827-5FEED0B33D53}"/>
                  </a:ext>
                </a:extLst>
              </p:cNvPr>
              <p:cNvSpPr/>
              <p:nvPr/>
            </p:nvSpPr>
            <p:spPr>
              <a:xfrm>
                <a:off x="8002419" y="3214912"/>
                <a:ext cx="3589020" cy="850139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Accurate Model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9CBBD6-169D-2043-8ECF-94B17B095CC1}"/>
                  </a:ext>
                </a:extLst>
              </p:cNvPr>
              <p:cNvSpPr txBox="1"/>
              <p:nvPr/>
            </p:nvSpPr>
            <p:spPr>
              <a:xfrm>
                <a:off x="8624928" y="4475841"/>
                <a:ext cx="23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charset="0"/>
                    <a:ea typeface="Century Gothic" charset="0"/>
                    <a:cs typeface="Century Gothic" charset="0"/>
                  </a:rPr>
                  <a:t>Prediction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A52870E-9429-7C43-92C8-68E9A601DC20}"/>
                  </a:ext>
                </a:extLst>
              </p:cNvPr>
              <p:cNvCxnSpPr>
                <a:stCxn id="53" idx="2"/>
                <a:endCxn id="54" idx="0"/>
              </p:cNvCxnSpPr>
              <p:nvPr/>
            </p:nvCxnSpPr>
            <p:spPr>
              <a:xfrm flipH="1">
                <a:off x="9796928" y="4065051"/>
                <a:ext cx="1" cy="410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7B0774-6942-2347-8691-241425D25274}"/>
                  </a:ext>
                </a:extLst>
              </p:cNvPr>
              <p:cNvSpPr txBox="1"/>
              <p:nvPr/>
            </p:nvSpPr>
            <p:spPr>
              <a:xfrm>
                <a:off x="9789793" y="3983399"/>
                <a:ext cx="7768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Slow</a:t>
                </a: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19B617D-C87F-3140-AED0-001A51E87340}"/>
              </a:ext>
            </a:extLst>
          </p:cNvPr>
          <p:cNvSpPr txBox="1"/>
          <p:nvPr/>
        </p:nvSpPr>
        <p:spPr>
          <a:xfrm>
            <a:off x="649259" y="855616"/>
            <a:ext cx="1096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SkipNet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dynamic execution within a model</a:t>
            </a:r>
          </a:p>
        </p:txBody>
      </p:sp>
    </p:spTree>
    <p:extLst>
      <p:ext uri="{BB962C8B-B14F-4D97-AF65-F5344CB8AC3E}">
        <p14:creationId xmlns:p14="http://schemas.microsoft.com/office/powerpoint/2010/main" val="163123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D4F-DA98-3943-BC03-1BA434AA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SkipNet</a:t>
            </a:r>
            <a:r>
              <a:rPr lang="en-US" dirty="0">
                <a:latin typeface="Century Gothic" panose="020B0502020202020204" pitchFamily="34" charset="0"/>
              </a:rPr>
              <a:t>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A9370-DD92-BF49-AD15-AE0B0E37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7" y="1690688"/>
            <a:ext cx="7004958" cy="3831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3F171-630D-4644-BDD4-85059DF96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4188" y="1581831"/>
            <a:ext cx="4490356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4B216-DF46-564D-B5B7-7EB8731182BD}"/>
              </a:ext>
            </a:extLst>
          </p:cNvPr>
          <p:cNvSpPr txBox="1"/>
          <p:nvPr/>
        </p:nvSpPr>
        <p:spPr>
          <a:xfrm>
            <a:off x="8190564" y="606986"/>
            <a:ext cx="3127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Easy</a:t>
            </a:r>
            <a:r>
              <a:rPr lang="en-US" sz="2800" dirty="0">
                <a:latin typeface="Century Gothic" panose="020B0502020202020204" pitchFamily="34" charset="0"/>
              </a:rPr>
              <a:t> Images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Skip </a:t>
            </a:r>
            <a:r>
              <a:rPr lang="en-US" sz="2800" b="1" dirty="0">
                <a:latin typeface="Century Gothic" panose="020B0502020202020204" pitchFamily="34" charset="0"/>
              </a:rPr>
              <a:t>Many</a:t>
            </a:r>
            <a:r>
              <a:rPr lang="en-US" sz="2800" dirty="0">
                <a:latin typeface="Century Gothic" panose="020B0502020202020204" pitchFamily="34" charset="0"/>
              </a:rPr>
              <a:t> 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941D-6DBC-5849-8294-8321303533F6}"/>
              </a:ext>
            </a:extLst>
          </p:cNvPr>
          <p:cNvSpPr txBox="1"/>
          <p:nvPr/>
        </p:nvSpPr>
        <p:spPr>
          <a:xfrm>
            <a:off x="8213006" y="5526869"/>
            <a:ext cx="2861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Hard</a:t>
            </a:r>
            <a:r>
              <a:rPr lang="en-US" sz="2800" dirty="0">
                <a:latin typeface="Century Gothic" panose="020B0502020202020204" pitchFamily="34" charset="0"/>
              </a:rPr>
              <a:t> Images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Skip </a:t>
            </a:r>
            <a:r>
              <a:rPr lang="en-US" sz="2800" b="1" dirty="0">
                <a:latin typeface="Century Gothic" panose="020B0502020202020204" pitchFamily="34" charset="0"/>
              </a:rPr>
              <a:t>Few</a:t>
            </a:r>
            <a:r>
              <a:rPr lang="en-US" sz="2800" dirty="0">
                <a:latin typeface="Century Gothic" panose="020B0502020202020204" pitchFamily="34" charset="0"/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6928060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36325" y="3148580"/>
            <a:ext cx="3996260" cy="901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213" y="5036940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586424" y="813467"/>
            <a:ext cx="42638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Building informative </a:t>
            </a:r>
            <a:r>
              <a:rPr lang="en-US" sz="2800" b="1" dirty="0">
                <a:latin typeface="Century Gothic" panose="020B0502020202020204" pitchFamily="34" charset="0"/>
              </a:rPr>
              <a:t>features functions 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Century Gothic" panose="020B0502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Designing new </a:t>
            </a:r>
            <a:r>
              <a:rPr lang="en-US" sz="2800" b="1" dirty="0">
                <a:latin typeface="Century Gothic" panose="020B0502020202020204" pitchFamily="34" charset="0"/>
              </a:rPr>
              <a:t>model architectures</a:t>
            </a:r>
          </a:p>
          <a:p>
            <a:pPr>
              <a:spcBef>
                <a:spcPts val="1200"/>
              </a:spcBef>
            </a:pP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Tuning </a:t>
            </a:r>
            <a:r>
              <a:rPr lang="en-US" sz="2800" dirty="0">
                <a:latin typeface="Century Gothic" panose="020B0502020202020204" pitchFamily="34" charset="0"/>
              </a:rPr>
              <a:t>training </a:t>
            </a:r>
            <a:r>
              <a:rPr lang="en-US" sz="2800" dirty="0" err="1">
                <a:latin typeface="Century Gothic" panose="020B0502020202020204" pitchFamily="34" charset="0"/>
              </a:rPr>
              <a:t>algos</a:t>
            </a:r>
            <a:r>
              <a:rPr lang="en-US" sz="2800" dirty="0"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Century Gothic" panose="020B0502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Validating</a:t>
            </a:r>
            <a:r>
              <a:rPr lang="en-US" sz="2800" dirty="0">
                <a:latin typeface="Century Gothic" panose="020B0502020202020204" pitchFamily="34" charset="0"/>
              </a:rPr>
              <a:t> prediction accuracy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62B0ACEB-A3C1-A84E-A244-0D2C75587946}"/>
              </a:ext>
            </a:extLst>
          </p:cNvPr>
          <p:cNvSpPr/>
          <p:nvPr/>
        </p:nvSpPr>
        <p:spPr>
          <a:xfrm rot="8100000">
            <a:off x="3981881" y="4957031"/>
            <a:ext cx="584431" cy="584431"/>
          </a:xfrm>
          <a:prstGeom prst="arc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A29E3B0-FA6C-0D4F-96DD-029070D02477}"/>
              </a:ext>
            </a:extLst>
          </p:cNvPr>
          <p:cNvSpPr/>
          <p:nvPr/>
        </p:nvSpPr>
        <p:spPr>
          <a:xfrm>
            <a:off x="5001154" y="4417482"/>
            <a:ext cx="2050137" cy="1037968"/>
          </a:xfrm>
          <a:prstGeom prst="wedgeRoundRectCallout">
            <a:avLst>
              <a:gd name="adj1" fmla="val -67133"/>
              <a:gd name="adj2" fmla="val 3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I was born for this!</a:t>
            </a:r>
          </a:p>
        </p:txBody>
      </p:sp>
    </p:spTree>
    <p:extLst>
      <p:ext uri="{BB962C8B-B14F-4D97-AF65-F5344CB8AC3E}">
        <p14:creationId xmlns:p14="http://schemas.microsoft.com/office/powerpoint/2010/main" val="238040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6172801" cy="3740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B3DC-8981-0049-B5B5-C4F902C803F3}"/>
              </a:ext>
            </a:extLst>
          </p:cNvPr>
          <p:cNvSpPr txBox="1"/>
          <p:nvPr/>
        </p:nvSpPr>
        <p:spPr>
          <a:xfrm>
            <a:off x="5813766" y="40216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4135-7B99-7444-89B0-775DCAD0F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454" y="1359464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64A09-E44C-2541-8FAC-8BC381CFE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099" y="1486464"/>
            <a:ext cx="15621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68CD-37D5-7348-8794-4E02893B4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3662" y="5204092"/>
            <a:ext cx="2446713" cy="130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C1B6-4F7C-D14F-8E8F-E6D443472B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2942838"/>
            <a:ext cx="2823825" cy="56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F8809-85E3-E44D-B3B8-7510700443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598" y="3740295"/>
            <a:ext cx="27432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81B46-75CE-FD41-9B75-7F10C694FB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279" y="5673198"/>
            <a:ext cx="3859981" cy="8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C2766-5A35-8547-BDB9-AB8E49EA24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9421" y="5301477"/>
            <a:ext cx="1498600" cy="134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566F1-EBD4-644A-A060-DF943B03EDC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575" y="3853349"/>
            <a:ext cx="2550984" cy="870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F1242-B482-B445-80B4-AFABFBEC4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2406" y="3834062"/>
            <a:ext cx="22987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E7572-B2B2-3B44-9D12-80A7AFC1D09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30" y="2986098"/>
            <a:ext cx="1955800" cy="564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C28D92-07AD-7B4A-AAF8-5F5FBA134FE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8" y="1546368"/>
            <a:ext cx="1597319" cy="123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A02D0-9776-EE42-93C9-8C54DA14802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3812" y="4877443"/>
            <a:ext cx="1770234" cy="1770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AE61B-6931-6C40-B0EC-AA80635ABB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04" y="4775701"/>
            <a:ext cx="29083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7BC75F-6915-B943-A9DC-C497865102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8758" y="5303780"/>
            <a:ext cx="2148405" cy="120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94B5F-ECE4-C943-A1D4-0A06190B7AB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652" y="4305088"/>
            <a:ext cx="2474292" cy="1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56E08-8B17-A24B-B9A2-CB74DA027B16}"/>
              </a:ext>
            </a:extLst>
          </p:cNvPr>
          <p:cNvGrpSpPr/>
          <p:nvPr/>
        </p:nvGrpSpPr>
        <p:grpSpPr>
          <a:xfrm rot="5400000">
            <a:off x="9124530" y="4585123"/>
            <a:ext cx="1175716" cy="1644095"/>
            <a:chOff x="5500116" y="2341794"/>
            <a:chExt cx="1277112" cy="178588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5D674-FD05-334A-B031-2AB0CC07570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6346B9-78CA-074C-AC96-EF95A916FCC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B555C0-4A8F-3B41-BB55-B85515C852D4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257B0-9F19-AD46-8E7F-C0EF572FFE47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EB691-6A49-BB47-9F05-65404B0AEA6B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DB8F5C-FC12-5847-B6F3-3FF0B0A1A27D}"/>
              </a:ext>
            </a:extLst>
          </p:cNvPr>
          <p:cNvSpPr txBox="1"/>
          <p:nvPr/>
        </p:nvSpPr>
        <p:spPr>
          <a:xfrm>
            <a:off x="8356812" y="4113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Trained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80733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7196304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1831546" y="-1966663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11522723" y="-422116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9AE8B87-268C-8740-91DF-6FCFF403D586}"/>
              </a:ext>
            </a:extLst>
          </p:cNvPr>
          <p:cNvGrpSpPr/>
          <p:nvPr/>
        </p:nvGrpSpPr>
        <p:grpSpPr>
          <a:xfrm rot="5400000">
            <a:off x="6000276" y="1576299"/>
            <a:ext cx="1520230" cy="2125856"/>
            <a:chOff x="5500116" y="2341794"/>
            <a:chExt cx="1277112" cy="178588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D988EC-F5C9-6548-BB7A-A1A2FCFEF539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773CA9-4BEA-FB46-961C-28C05A70406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EADA16-E516-E343-8D3B-DF4498FEE50F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028C77-A246-B742-BFAD-29108E39BC96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B753D9-53EE-5F49-B2B7-FA444EDA67B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87E69E7-59B8-6E45-88E9-40FBD53C2E12}"/>
              </a:ext>
            </a:extLst>
          </p:cNvPr>
          <p:cNvSpPr txBox="1"/>
          <p:nvPr/>
        </p:nvSpPr>
        <p:spPr>
          <a:xfrm>
            <a:off x="5328480" y="1206908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Trained Model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1CD1F-6FFE-B040-ACDD-84343EA4E84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126" y="1625768"/>
            <a:ext cx="2803687" cy="20130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E74DE2-36D4-9640-A8FD-78B929638337}"/>
              </a:ext>
            </a:extLst>
          </p:cNvPr>
          <p:cNvSpPr txBox="1"/>
          <p:nvPr/>
        </p:nvSpPr>
        <p:spPr>
          <a:xfrm>
            <a:off x="8309183" y="2201404"/>
            <a:ext cx="22067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2E357-58BC-274E-B360-917736337394}"/>
              </a:ext>
            </a:extLst>
          </p:cNvPr>
          <p:cNvSpPr txBox="1"/>
          <p:nvPr/>
        </p:nvSpPr>
        <p:spPr>
          <a:xfrm>
            <a:off x="355515" y="343600"/>
            <a:ext cx="1081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A learned function from a </a:t>
            </a:r>
            <a:r>
              <a:rPr lang="en-US" sz="3600" b="1" dirty="0">
                <a:latin typeface="Century Gothic" panose="020B0502020202020204" pitchFamily="34" charset="0"/>
              </a:rPr>
              <a:t>query</a:t>
            </a:r>
            <a:r>
              <a:rPr lang="en-US" sz="3600" dirty="0">
                <a:latin typeface="Century Gothic" panose="020B0502020202020204" pitchFamily="34" charset="0"/>
              </a:rPr>
              <a:t> to a </a:t>
            </a:r>
            <a:r>
              <a:rPr lang="en-US" sz="3600" b="1" dirty="0">
                <a:latin typeface="Century Gothic" panose="020B0502020202020204" pitchFamily="34" charset="0"/>
              </a:rPr>
              <a:t>prediction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A304B0-A575-C14C-99B8-7241A6FEF654}"/>
              </a:ext>
            </a:extLst>
          </p:cNvPr>
          <p:cNvSpPr txBox="1"/>
          <p:nvPr/>
        </p:nvSpPr>
        <p:spPr>
          <a:xfrm>
            <a:off x="350257" y="3934315"/>
            <a:ext cx="1042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consisting of </a:t>
            </a:r>
            <a:r>
              <a:rPr lang="en-US" sz="3600" b="1" dirty="0">
                <a:latin typeface="Century Gothic" panose="020B0502020202020204" pitchFamily="34" charset="0"/>
              </a:rPr>
              <a:t>parameters</a:t>
            </a:r>
            <a:r>
              <a:rPr lang="en-US" sz="3600" dirty="0">
                <a:latin typeface="Century Gothic" panose="020B0502020202020204" pitchFamily="34" charset="0"/>
              </a:rPr>
              <a:t> and </a:t>
            </a:r>
            <a:r>
              <a:rPr lang="en-US" sz="3600" b="1" dirty="0">
                <a:latin typeface="Century Gothic" panose="020B0502020202020204" pitchFamily="34" charset="0"/>
              </a:rPr>
              <a:t>model structure</a:t>
            </a:r>
            <a:r>
              <a:rPr lang="en-US" sz="36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6958C5-50E8-5444-92AB-BAB4771B73F7}"/>
              </a:ext>
            </a:extLst>
          </p:cNvPr>
          <p:cNvSpPr/>
          <p:nvPr/>
        </p:nvSpPr>
        <p:spPr>
          <a:xfrm>
            <a:off x="2574455" y="5054155"/>
            <a:ext cx="3015586" cy="1274213"/>
          </a:xfrm>
          <a:prstGeom prst="wedgeRoundRectCallout">
            <a:avLst>
              <a:gd name="adj1" fmla="val -1213"/>
              <a:gd name="adj2" fmla="val -88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Data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(10B to 10GB)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D3BA6F31-5959-9742-92A1-8B67BFB2B2E6}"/>
              </a:ext>
            </a:extLst>
          </p:cNvPr>
          <p:cNvSpPr/>
          <p:nvPr/>
        </p:nvSpPr>
        <p:spPr>
          <a:xfrm>
            <a:off x="7241626" y="5054155"/>
            <a:ext cx="3579249" cy="1274213"/>
          </a:xfrm>
          <a:prstGeom prst="wedgeRoundRectCallout">
            <a:avLst>
              <a:gd name="adj1" fmla="val 7111"/>
              <a:gd name="adj2" fmla="val -87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Gothic" panose="020B0502020202020204" pitchFamily="34" charset="0"/>
              </a:rPr>
              <a:t>How to use the parameters…</a:t>
            </a:r>
          </a:p>
        </p:txBody>
      </p:sp>
    </p:spTree>
    <p:extLst>
      <p:ext uri="{BB962C8B-B14F-4D97-AF65-F5344CB8AC3E}">
        <p14:creationId xmlns:p14="http://schemas.microsoft.com/office/powerpoint/2010/main" val="379093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56E08-8B17-A24B-B9A2-CB74DA027B16}"/>
              </a:ext>
            </a:extLst>
          </p:cNvPr>
          <p:cNvGrpSpPr/>
          <p:nvPr/>
        </p:nvGrpSpPr>
        <p:grpSpPr>
          <a:xfrm rot="5400000">
            <a:off x="9124530" y="4585123"/>
            <a:ext cx="1175716" cy="1644095"/>
            <a:chOff x="5500116" y="2341794"/>
            <a:chExt cx="1277112" cy="178588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5D674-FD05-334A-B031-2AB0CC07570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6346B9-78CA-074C-AC96-EF95A916FCC0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AB555C0-4A8F-3B41-BB55-B85515C852D4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F257B0-9F19-AD46-8E7F-C0EF572FFE47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EB691-6A49-BB47-9F05-65404B0AEA6B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DB8F5C-FC12-5847-B6F3-3FF0B0A1A27D}"/>
              </a:ext>
            </a:extLst>
          </p:cNvPr>
          <p:cNvSpPr txBox="1"/>
          <p:nvPr/>
        </p:nvSpPr>
        <p:spPr>
          <a:xfrm>
            <a:off x="8356812" y="4113280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Trained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44183C-849B-2844-82E2-FCFEA45CE85F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Bad Idea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6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6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6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6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0" accel="10000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12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7270056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-3372433" y="5519652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  <a:latin typeface="Century Gothic" panose="020F0302020204030204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Trained Models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9D359C-F0C5-C944-8436-200AF3BC5E79}"/>
              </a:ext>
            </a:extLst>
          </p:cNvPr>
          <p:cNvSpPr txBox="1"/>
          <p:nvPr/>
        </p:nvSpPr>
        <p:spPr>
          <a:xfrm>
            <a:off x="531832" y="509573"/>
            <a:ext cx="107676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Why is it a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Bad Idea </a:t>
            </a:r>
            <a:r>
              <a:rPr lang="en-US" sz="4000" dirty="0">
                <a:latin typeface="Century Gothic" panose="020B0502020202020204" pitchFamily="34" charset="0"/>
              </a:rPr>
              <a:t>to directly produce </a:t>
            </a:r>
            <a:br>
              <a:rPr lang="en-US" sz="4000" dirty="0">
                <a:latin typeface="Century Gothic" panose="020B0502020202020204" pitchFamily="34" charset="0"/>
              </a:rPr>
            </a:br>
            <a:r>
              <a:rPr lang="en-US" sz="4000" b="1" dirty="0">
                <a:latin typeface="Century Gothic" panose="020B0502020202020204" pitchFamily="34" charset="0"/>
              </a:rPr>
              <a:t>trained models</a:t>
            </a:r>
            <a:r>
              <a:rPr lang="en-US" sz="4000" dirty="0">
                <a:latin typeface="Century Gothic" panose="020B0502020202020204" pitchFamily="34" charset="0"/>
              </a:rPr>
              <a:t> from </a:t>
            </a:r>
            <a:r>
              <a:rPr lang="en-US" sz="4000" b="1" dirty="0">
                <a:latin typeface="Century Gothic" panose="020B0502020202020204" pitchFamily="34" charset="0"/>
              </a:rPr>
              <a:t>model development</a:t>
            </a:r>
            <a:r>
              <a:rPr lang="en-US" sz="40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BAFA8-F21C-DC46-85A4-FC4330E15FC3}"/>
              </a:ext>
            </a:extLst>
          </p:cNvPr>
          <p:cNvSpPr txBox="1"/>
          <p:nvPr/>
        </p:nvSpPr>
        <p:spPr>
          <a:xfrm>
            <a:off x="943883" y="2280678"/>
            <a:ext cx="1014091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With just a trained model we are </a:t>
            </a:r>
            <a:r>
              <a:rPr lang="en-US" sz="3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unable to</a:t>
            </a:r>
            <a:endParaRPr lang="en-US" sz="3600" b="1" dirty="0">
              <a:latin typeface="Century Gothic" panose="020B0502020202020204" pitchFamily="34" charset="0"/>
            </a:endParaRP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r>
              <a:rPr lang="en-US" sz="3600" b="1" dirty="0">
                <a:latin typeface="Century Gothic" panose="020B0502020202020204" pitchFamily="34" charset="0"/>
              </a:rPr>
              <a:t>retrain</a:t>
            </a:r>
            <a:r>
              <a:rPr lang="en-US" sz="3600" dirty="0">
                <a:latin typeface="Century Gothic" panose="020B0502020202020204" pitchFamily="34" charset="0"/>
              </a:rPr>
              <a:t> models with new data</a:t>
            </a: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latin typeface="Century Gothic" panose="020B0502020202020204" pitchFamily="34" charset="0"/>
              </a:rPr>
              <a:t>track data and code for </a:t>
            </a:r>
            <a:r>
              <a:rPr lang="en-US" sz="3600" b="1" dirty="0">
                <a:latin typeface="Century Gothic" panose="020B0502020202020204" pitchFamily="34" charset="0"/>
              </a:rPr>
              <a:t>debugging</a:t>
            </a: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latin typeface="Century Gothic" panose="020B0502020202020204" pitchFamily="34" charset="0"/>
              </a:rPr>
              <a:t>capture</a:t>
            </a:r>
            <a:r>
              <a:rPr lang="en-US" sz="3600" b="1" dirty="0">
                <a:latin typeface="Century Gothic" panose="020B0502020202020204" pitchFamily="34" charset="0"/>
              </a:rPr>
              <a:t> dependencies </a:t>
            </a:r>
            <a:r>
              <a:rPr lang="en-US" sz="3600" dirty="0">
                <a:latin typeface="Century Gothic" panose="020B0502020202020204" pitchFamily="34" charset="0"/>
              </a:rPr>
              <a:t>for deployment</a:t>
            </a: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r>
              <a:rPr lang="en-US" sz="3600" dirty="0">
                <a:latin typeface="Century Gothic" panose="020B0502020202020204" pitchFamily="34" charset="0"/>
              </a:rPr>
              <a:t>audit training for </a:t>
            </a:r>
            <a:r>
              <a:rPr lang="en-US" sz="3600" b="1" dirty="0">
                <a:latin typeface="Century Gothic" panose="020B0502020202020204" pitchFamily="34" charset="0"/>
              </a:rPr>
              <a:t>compliance</a:t>
            </a:r>
            <a:r>
              <a:rPr lang="en-US" sz="3600" dirty="0">
                <a:latin typeface="Century Gothic" panose="020B0502020202020204" pitchFamily="34" charset="0"/>
              </a:rPr>
              <a:t> (e.g., GDPR)</a:t>
            </a: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endParaRPr lang="en-US" sz="3600" dirty="0">
              <a:latin typeface="Century Gothic" panose="020B0502020202020204" pitchFamily="34" charset="0"/>
            </a:endParaRPr>
          </a:p>
          <a:p>
            <a:pPr marL="523875" indent="-523875">
              <a:spcBef>
                <a:spcPts val="1200"/>
              </a:spcBef>
              <a:buFont typeface="+mj-lt"/>
              <a:buAutoNum type="arabicPeriod"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600EA-425B-5E47-8EA4-CF19302FF4D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48657" y="3282505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8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88A44-2E92-7740-97B2-E823AEFEA628}"/>
              </a:ext>
            </a:extLst>
          </p:cNvPr>
          <p:cNvGrpSpPr/>
          <p:nvPr/>
        </p:nvGrpSpPr>
        <p:grpSpPr>
          <a:xfrm>
            <a:off x="8356812" y="4113280"/>
            <a:ext cx="2821606" cy="1881749"/>
            <a:chOff x="8423310" y="4047876"/>
            <a:chExt cx="2821606" cy="18817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56E08-8B17-A24B-B9A2-CB74DA027B16}"/>
                </a:ext>
              </a:extLst>
            </p:cNvPr>
            <p:cNvGrpSpPr/>
            <p:nvPr/>
          </p:nvGrpSpPr>
          <p:grpSpPr>
            <a:xfrm rot="5400000">
              <a:off x="9191028" y="4519719"/>
              <a:ext cx="1175716" cy="1644095"/>
              <a:chOff x="5500116" y="2341794"/>
              <a:chExt cx="1277112" cy="178588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345D674-FD05-334A-B031-2AB0CC075702}"/>
                  </a:ext>
                </a:extLst>
              </p:cNvPr>
              <p:cNvCxnSpPr/>
              <p:nvPr/>
            </p:nvCxnSpPr>
            <p:spPr>
              <a:xfrm flipV="1">
                <a:off x="6111012" y="2341794"/>
                <a:ext cx="4216" cy="97733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346B9-78CA-074C-AC96-EF95A916FCC0}"/>
                  </a:ext>
                </a:extLst>
              </p:cNvPr>
              <p:cNvCxnSpPr/>
              <p:nvPr/>
            </p:nvCxnSpPr>
            <p:spPr>
              <a:xfrm flipV="1">
                <a:off x="5500116" y="3255843"/>
                <a:ext cx="636448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AB555C0-4A8F-3B41-BB55-B85515C852D4}"/>
                  </a:ext>
                </a:extLst>
              </p:cNvPr>
              <p:cNvCxnSpPr/>
              <p:nvPr/>
            </p:nvCxnSpPr>
            <p:spPr>
              <a:xfrm flipV="1">
                <a:off x="6117336" y="3255843"/>
                <a:ext cx="0" cy="871836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1F257B0-9F19-AD46-8E7F-C0EF572FFE47}"/>
                  </a:ext>
                </a:extLst>
              </p:cNvPr>
              <p:cNvCxnSpPr/>
              <p:nvPr/>
            </p:nvCxnSpPr>
            <p:spPr>
              <a:xfrm flipH="1" flipV="1">
                <a:off x="6136564" y="3255842"/>
                <a:ext cx="640664" cy="871837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8AEB691-6A49-BB47-9F05-65404B0AEA6B}"/>
                  </a:ext>
                </a:extLst>
              </p:cNvPr>
              <p:cNvSpPr/>
              <p:nvPr/>
            </p:nvSpPr>
            <p:spPr>
              <a:xfrm>
                <a:off x="5647944" y="2779777"/>
                <a:ext cx="938784" cy="938783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  <a:latin typeface="Century Gothic" panose="020F0302020204030204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DB8F5C-FC12-5847-B6F3-3FF0B0A1A27D}"/>
                </a:ext>
              </a:extLst>
            </p:cNvPr>
            <p:cNvSpPr txBox="1"/>
            <p:nvPr/>
          </p:nvSpPr>
          <p:spPr>
            <a:xfrm>
              <a:off x="8423310" y="4047876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Trained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44183C-849B-2844-82E2-FCFEA45CE85F}"/>
              </a:ext>
            </a:extLst>
          </p:cNvPr>
          <p:cNvSpPr txBox="1"/>
          <p:nvPr/>
        </p:nvSpPr>
        <p:spPr>
          <a:xfrm rot="20491335">
            <a:off x="8134846" y="5018284"/>
            <a:ext cx="2908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Bad Idea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98108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25109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24EF8-DEDD-524A-ACE0-F1957815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43" y="180549"/>
            <a:ext cx="10801350" cy="1643592"/>
          </a:xfrm>
        </p:spPr>
        <p:txBody>
          <a:bodyPr/>
          <a:lstStyle/>
          <a:p>
            <a:r>
              <a:rPr lang="en-US" dirty="0"/>
              <a:t>Training Pipelines Capture the </a:t>
            </a:r>
            <a:br>
              <a:rPr lang="en-US" dirty="0"/>
            </a:br>
            <a:r>
              <a:rPr lang="en-US" b="1" dirty="0"/>
              <a:t>Code</a:t>
            </a:r>
            <a:r>
              <a:rPr lang="en-US" dirty="0"/>
              <a:t> and </a:t>
            </a:r>
            <a:r>
              <a:rPr lang="en-US" b="1" dirty="0"/>
              <a:t>Data Dependencies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844EE-24FD-4540-ABDB-9AE8B3E7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93" y="1906978"/>
            <a:ext cx="10515600" cy="838012"/>
          </a:xfrm>
        </p:spPr>
        <p:txBody>
          <a:bodyPr/>
          <a:lstStyle/>
          <a:p>
            <a:r>
              <a:rPr lang="en-US" dirty="0"/>
              <a:t>Description of how to train the model from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CC9FC-E879-474A-BE30-46746A387092}"/>
              </a:ext>
            </a:extLst>
          </p:cNvPr>
          <p:cNvGrpSpPr/>
          <p:nvPr/>
        </p:nvGrpSpPr>
        <p:grpSpPr>
          <a:xfrm>
            <a:off x="4838218" y="3164436"/>
            <a:ext cx="2466875" cy="1874558"/>
            <a:chOff x="8458248" y="4263181"/>
            <a:chExt cx="2466875" cy="1874558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04DA6F03-8474-9D4B-9A9D-1250AC826995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845C4456-889D-FA4A-A023-517DD9E32C99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16F53004-86B5-334B-AEB7-793034DB2C67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292D551-2D46-704F-B5FA-997481156D09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68D376F7-138C-7943-8DC1-72DE3180E938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643FC7C-772F-7D46-B20D-0134A509634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73A40C-B8AC-EE43-B6A2-171AC0E06B1E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4F88D-5447-0046-B670-90CE20171252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0F8FE7-A2E7-644E-A744-6C7A6D8ACAC0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711DE149-FC5B-BA42-AADC-54CAA2BD632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41AC6D-8165-B144-B316-9F0BBB2A1BD1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8A0491-93F4-2146-8D80-07A87731F194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6199AC-174D-DF41-AE1C-1703C4D2CAE2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3AACE-BB97-1142-958A-4313786DC157}"/>
              </a:ext>
            </a:extLst>
          </p:cNvPr>
          <p:cNvGrpSpPr/>
          <p:nvPr/>
        </p:nvGrpSpPr>
        <p:grpSpPr>
          <a:xfrm>
            <a:off x="526907" y="3224657"/>
            <a:ext cx="2883587" cy="1944707"/>
            <a:chOff x="-4341332" y="2995831"/>
            <a:chExt cx="1831947" cy="12354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6FB854-71E0-3E45-9FCA-5386C675097F}"/>
                </a:ext>
              </a:extLst>
            </p:cNvPr>
            <p:cNvSpPr txBox="1"/>
            <p:nvPr/>
          </p:nvSpPr>
          <p:spPr>
            <a:xfrm>
              <a:off x="-4341332" y="3638527"/>
              <a:ext cx="840375" cy="52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24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Training</a:t>
              </a:r>
              <a:br>
                <a:rPr lang="en-US" sz="24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Data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366AD5-000B-4F45-A2C8-C99EE83B932A}"/>
                </a:ext>
              </a:extLst>
            </p:cNvPr>
            <p:cNvGrpSpPr/>
            <p:nvPr/>
          </p:nvGrpSpPr>
          <p:grpSpPr>
            <a:xfrm>
              <a:off x="-3649164" y="2995831"/>
              <a:ext cx="1139779" cy="1235475"/>
              <a:chOff x="-2858272" y="3203590"/>
              <a:chExt cx="1139779" cy="1235475"/>
            </a:xfrm>
          </p:grpSpPr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25F52612-7D79-9746-AE83-0D707689C714}"/>
                  </a:ext>
                </a:extLst>
              </p:cNvPr>
              <p:cNvSpPr/>
              <p:nvPr/>
            </p:nvSpPr>
            <p:spPr>
              <a:xfrm>
                <a:off x="-2858272" y="3203590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5CF60235-381D-474A-B7A0-EC0A917086F7}"/>
                  </a:ext>
                </a:extLst>
              </p:cNvPr>
              <p:cNvSpPr/>
              <p:nvPr/>
            </p:nvSpPr>
            <p:spPr>
              <a:xfrm>
                <a:off x="-2676664" y="3442158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27" name="Can 26">
                <a:extLst>
                  <a:ext uri="{FF2B5EF4-FFF2-40B4-BE49-F238E27FC236}">
                    <a16:creationId xmlns:a16="http://schemas.microsoft.com/office/drawing/2014/main" id="{5B7FBED3-8056-C243-B93B-FF5F1D5B1AA4}"/>
                  </a:ext>
                </a:extLst>
              </p:cNvPr>
              <p:cNvSpPr/>
              <p:nvPr/>
            </p:nvSpPr>
            <p:spPr>
              <a:xfrm>
                <a:off x="-2478346" y="3730727"/>
                <a:ext cx="759853" cy="708338"/>
              </a:xfrm>
              <a:prstGeom prst="can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Century Gothic" panose="020F0302020204030204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216E18-8AC4-BB43-918B-03D009667FB9}"/>
              </a:ext>
            </a:extLst>
          </p:cNvPr>
          <p:cNvSpPr txBox="1"/>
          <p:nvPr/>
        </p:nvSpPr>
        <p:spPr>
          <a:xfrm>
            <a:off x="4500574" y="2599512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Training Pipelines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5DC60DEA-A02E-6E46-83A1-87BFAC1A84EA}"/>
              </a:ext>
            </a:extLst>
          </p:cNvPr>
          <p:cNvSpPr/>
          <p:nvPr/>
        </p:nvSpPr>
        <p:spPr>
          <a:xfrm rot="16200000">
            <a:off x="3878426" y="3892257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AF1632A-D5AC-CB4E-A131-A832C3B33172}"/>
              </a:ext>
            </a:extLst>
          </p:cNvPr>
          <p:cNvSpPr/>
          <p:nvPr/>
        </p:nvSpPr>
        <p:spPr>
          <a:xfrm rot="16200000">
            <a:off x="7786944" y="3838606"/>
            <a:ext cx="506802" cy="539214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769F73-8755-6D4D-BF2F-F86269DF707B}"/>
              </a:ext>
            </a:extLst>
          </p:cNvPr>
          <p:cNvGrpSpPr/>
          <p:nvPr/>
        </p:nvGrpSpPr>
        <p:grpSpPr>
          <a:xfrm>
            <a:off x="8840333" y="3247160"/>
            <a:ext cx="2788792" cy="1850965"/>
            <a:chOff x="2596097" y="2693881"/>
            <a:chExt cx="2020775" cy="1341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3DAFE3-F4E5-5A48-B12F-0C193BA834EE}"/>
                </a:ext>
              </a:extLst>
            </p:cNvPr>
            <p:cNvSpPr txBox="1"/>
            <p:nvPr/>
          </p:nvSpPr>
          <p:spPr>
            <a:xfrm>
              <a:off x="3689727" y="3108318"/>
              <a:ext cx="927145" cy="60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Trained</a:t>
              </a:r>
            </a:p>
            <a:p>
              <a:pPr defTabSz="914377"/>
              <a:r>
                <a:rPr lang="en-US" sz="2400" dirty="0">
                  <a:solidFill>
                    <a:srgbClr val="0000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Models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CD3F13C-7776-1840-9E21-6FA8AA000CCE}"/>
                </a:ext>
              </a:extLst>
            </p:cNvPr>
            <p:cNvGrpSpPr/>
            <p:nvPr/>
          </p:nvGrpSpPr>
          <p:grpSpPr>
            <a:xfrm>
              <a:off x="2596097" y="2693881"/>
              <a:ext cx="1081517" cy="1341220"/>
              <a:chOff x="2641346" y="2683561"/>
              <a:chExt cx="1081517" cy="13412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33F3B2F-E5E0-804A-9889-53772FE1E2FC}"/>
                  </a:ext>
                </a:extLst>
              </p:cNvPr>
              <p:cNvGrpSpPr/>
              <p:nvPr/>
            </p:nvGrpSpPr>
            <p:grpSpPr>
              <a:xfrm rot="5400000">
                <a:off x="2754268" y="257063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9CBCA5-A04A-CA4A-B078-2AE770E4ADA3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6ED122-92F4-064F-B021-960AB20912F7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FD2DD91-AFCF-A049-BCF1-3001C4AE8810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627137D-02E2-1E44-9F09-02F7CC3DCDB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8D5218B2-062A-A14F-9507-1C6A06316E31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000000"/>
                    </a:solidFill>
                    <a:latin typeface="Century Gothic" panose="020F0302020204030204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4BD88D8-B287-1343-84DB-4DCBA8673D03}"/>
                  </a:ext>
                </a:extLst>
              </p:cNvPr>
              <p:cNvGrpSpPr/>
              <p:nvPr/>
            </p:nvGrpSpPr>
            <p:grpSpPr>
              <a:xfrm rot="5400000">
                <a:off x="2842235" y="2803802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F217B29-1490-C74C-A1BB-CB82DB3A8D40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8A9EA5C-9316-1C4A-8BBF-5D7DD7EBF510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0EB4F45-4E5E-494B-B978-A6E76350CFDC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2F2D270-8299-7C48-B6D5-A8CCE19CB39B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A7EE3A5-E912-4747-95E6-FEB26551060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000000"/>
                    </a:solidFill>
                    <a:latin typeface="Century Gothic" panose="020F0302020204030204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CB62E67-0B77-F044-B227-19414CD08E77}"/>
                  </a:ext>
                </a:extLst>
              </p:cNvPr>
              <p:cNvGrpSpPr/>
              <p:nvPr/>
            </p:nvGrpSpPr>
            <p:grpSpPr>
              <a:xfrm rot="5400000">
                <a:off x="2949393" y="3066181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CEE91B0-8C57-1E41-8FB9-3745F97DCAE1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B51FB20-15E7-6E45-A18E-DBD6EB1B811C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CDE649-EA2A-8B48-A910-4FD4F2893678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8A84FE-A188-9147-9553-A862F9B6EC23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D9FC41D-BD8A-FD4B-913E-C4976550E345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000000"/>
                    </a:solidFill>
                    <a:latin typeface="Century Gothic" panose="020F0302020204030204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C9096-3FBA-5D48-BDD1-B64F4CF30705}"/>
                  </a:ext>
                </a:extLst>
              </p:cNvPr>
              <p:cNvGrpSpPr/>
              <p:nvPr/>
            </p:nvGrpSpPr>
            <p:grpSpPr>
              <a:xfrm rot="5400000">
                <a:off x="3043031" y="3344949"/>
                <a:ext cx="566910" cy="792754"/>
                <a:chOff x="5500116" y="2341794"/>
                <a:chExt cx="1277112" cy="178588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4BB92BF-6AA1-A640-B91D-2C48447E4FF5}"/>
                    </a:ext>
                  </a:extLst>
                </p:cNvPr>
                <p:cNvCxnSpPr/>
                <p:nvPr/>
              </p:nvCxnSpPr>
              <p:spPr>
                <a:xfrm flipV="1">
                  <a:off x="6111012" y="2341794"/>
                  <a:ext cx="4216" cy="977334"/>
                </a:xfrm>
                <a:prstGeom prst="line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F6B4834-0F07-224A-A3DB-DFC5D64A6D19}"/>
                    </a:ext>
                  </a:extLst>
                </p:cNvPr>
                <p:cNvCxnSpPr/>
                <p:nvPr/>
              </p:nvCxnSpPr>
              <p:spPr>
                <a:xfrm flipV="1">
                  <a:off x="5500116" y="3255843"/>
                  <a:ext cx="636448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52FCB3C-0975-4649-83B4-4BBDF40E41C2}"/>
                    </a:ext>
                  </a:extLst>
                </p:cNvPr>
                <p:cNvCxnSpPr/>
                <p:nvPr/>
              </p:nvCxnSpPr>
              <p:spPr>
                <a:xfrm flipV="1">
                  <a:off x="6117336" y="3255843"/>
                  <a:ext cx="0" cy="871836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240DF96-040C-E149-B512-B2109E4C3116}"/>
                    </a:ext>
                  </a:extLst>
                </p:cNvPr>
                <p:cNvCxnSpPr/>
                <p:nvPr/>
              </p:nvCxnSpPr>
              <p:spPr>
                <a:xfrm flipH="1" flipV="1">
                  <a:off x="6136564" y="3255842"/>
                  <a:ext cx="640664" cy="871837"/>
                </a:xfrm>
                <a:prstGeom prst="line">
                  <a:avLst/>
                </a:prstGeom>
                <a:ln>
                  <a:headEnd type="oval" w="med" len="med"/>
                  <a:tailEnd type="oval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93EA5EE-936A-034E-8B0D-5B7D9F2A936F}"/>
                    </a:ext>
                  </a:extLst>
                </p:cNvPr>
                <p:cNvSpPr/>
                <p:nvPr/>
              </p:nvSpPr>
              <p:spPr>
                <a:xfrm>
                  <a:off x="5647944" y="2779777"/>
                  <a:ext cx="938784" cy="938783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000000"/>
                    </a:solidFill>
                    <a:latin typeface="Century Gothic" panose="020F0302020204030204"/>
                  </a:endParaRPr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3819F08-7AF5-F74E-BE00-BD027DF6A724}"/>
              </a:ext>
            </a:extLst>
          </p:cNvPr>
          <p:cNvSpPr txBox="1"/>
          <p:nvPr/>
        </p:nvSpPr>
        <p:spPr>
          <a:xfrm>
            <a:off x="5290625" y="5540637"/>
            <a:ext cx="4871847" cy="103105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tabLst>
                <a:tab pos="1185863" algn="l"/>
              </a:tabLst>
            </a:pPr>
            <a:r>
              <a:rPr lang="en-US" sz="2800" dirty="0">
                <a:sym typeface="Wingdings" pitchFamily="2" charset="2"/>
              </a:rPr>
              <a:t>Training Pipelines  Code  </a:t>
            </a:r>
          </a:p>
          <a:p>
            <a:pPr>
              <a:spcBef>
                <a:spcPts val="600"/>
              </a:spcBef>
              <a:tabLst>
                <a:tab pos="1185863" algn="l"/>
              </a:tabLst>
            </a:pPr>
            <a:r>
              <a:rPr lang="en-US" sz="2800" dirty="0">
                <a:sym typeface="Wingdings" pitchFamily="2" charset="2"/>
              </a:rPr>
              <a:t>Trained Models  Binaries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6918F5-2BED-2544-9BF0-B1501B25E607}"/>
              </a:ext>
            </a:extLst>
          </p:cNvPr>
          <p:cNvGrpSpPr/>
          <p:nvPr/>
        </p:nvGrpSpPr>
        <p:grpSpPr>
          <a:xfrm>
            <a:off x="3245842" y="5459932"/>
            <a:ext cx="2009289" cy="1200329"/>
            <a:chOff x="3245842" y="5459932"/>
            <a:chExt cx="2009289" cy="12003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36DB43-D6A4-0642-90EF-596A1DD8A264}"/>
                </a:ext>
              </a:extLst>
            </p:cNvPr>
            <p:cNvSpPr txBox="1"/>
            <p:nvPr/>
          </p:nvSpPr>
          <p:spPr>
            <a:xfrm>
              <a:off x="3245842" y="5459932"/>
              <a:ext cx="1941557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Software</a:t>
              </a:r>
              <a:br>
                <a:rPr lang="en-US" sz="2400" dirty="0"/>
              </a:br>
              <a:r>
                <a:rPr lang="en-US" sz="2400" dirty="0"/>
                <a:t>Engineering</a:t>
              </a:r>
            </a:p>
            <a:p>
              <a:pPr algn="r"/>
              <a:r>
                <a:rPr lang="en-US" sz="2400" dirty="0"/>
                <a:t>Analogy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D630E0-6357-1447-B9F0-C8FE875B7C5E}"/>
                </a:ext>
              </a:extLst>
            </p:cNvPr>
            <p:cNvCxnSpPr/>
            <p:nvPr/>
          </p:nvCxnSpPr>
          <p:spPr>
            <a:xfrm>
              <a:off x="5255131" y="5604755"/>
              <a:ext cx="0" cy="9756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96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22403" y="775858"/>
            <a:ext cx="4188706" cy="3559554"/>
            <a:chOff x="1003296" y="1829078"/>
            <a:chExt cx="2941887" cy="2500010"/>
          </a:xfrm>
        </p:grpSpPr>
        <p:sp>
          <p:nvSpPr>
            <p:cNvPr id="14" name="Freeform 13"/>
            <p:cNvSpPr/>
            <p:nvPr/>
          </p:nvSpPr>
          <p:spPr>
            <a:xfrm>
              <a:off x="1003296" y="1829078"/>
              <a:ext cx="2205096" cy="1678281"/>
            </a:xfrm>
            <a:custGeom>
              <a:avLst/>
              <a:gdLst>
                <a:gd name="connsiteX0" fmla="*/ 0 w 2205096"/>
                <a:gd name="connsiteY0" fmla="*/ 1478844 h 1678281"/>
                <a:gd name="connsiteX1" fmla="*/ 2205096 w 2205096"/>
                <a:gd name="connsiteY1" fmla="*/ 0 h 1678281"/>
                <a:gd name="connsiteX2" fmla="*/ 1283170 w 2205096"/>
                <a:gd name="connsiteY2" fmla="*/ 1678281 h 1678281"/>
                <a:gd name="connsiteX3" fmla="*/ 0 w 2205096"/>
                <a:gd name="connsiteY3" fmla="*/ 1478844 h 167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096" h="1678281">
                  <a:moveTo>
                    <a:pt x="0" y="1478844"/>
                  </a:moveTo>
                  <a:lnTo>
                    <a:pt x="2205096" y="0"/>
                  </a:lnTo>
                  <a:lnTo>
                    <a:pt x="1283170" y="1678281"/>
                  </a:lnTo>
                  <a:lnTo>
                    <a:pt x="0" y="1478844"/>
                  </a:lnTo>
                  <a:close/>
                </a:path>
              </a:pathLst>
            </a:custGeom>
            <a:solidFill>
              <a:srgbClr val="0A2D64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3454305" flipH="1">
              <a:off x="2003495" y="2387399"/>
              <a:ext cx="2205096" cy="1678281"/>
            </a:xfrm>
            <a:custGeom>
              <a:avLst/>
              <a:gdLst>
                <a:gd name="connsiteX0" fmla="*/ 0 w 2205096"/>
                <a:gd name="connsiteY0" fmla="*/ 1478844 h 1678281"/>
                <a:gd name="connsiteX1" fmla="*/ 2205096 w 2205096"/>
                <a:gd name="connsiteY1" fmla="*/ 0 h 1678281"/>
                <a:gd name="connsiteX2" fmla="*/ 1283170 w 2205096"/>
                <a:gd name="connsiteY2" fmla="*/ 1678281 h 1678281"/>
                <a:gd name="connsiteX3" fmla="*/ 0 w 2205096"/>
                <a:gd name="connsiteY3" fmla="*/ 1478844 h 167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096" h="1678281">
                  <a:moveTo>
                    <a:pt x="0" y="1478844"/>
                  </a:moveTo>
                  <a:lnTo>
                    <a:pt x="2205096" y="0"/>
                  </a:lnTo>
                  <a:lnTo>
                    <a:pt x="1283170" y="1678281"/>
                  </a:lnTo>
                  <a:lnTo>
                    <a:pt x="0" y="1478844"/>
                  </a:lnTo>
                  <a:close/>
                </a:path>
              </a:pathLst>
            </a:custGeom>
            <a:solidFill>
              <a:srgbClr val="EAA437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3985173" y="921909"/>
            <a:ext cx="77155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Managing the</a:t>
            </a:r>
            <a:br>
              <a:rPr lang="en-US" sz="66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66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br>
              <a:rPr lang="en-US" sz="66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66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699312" y="4646827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90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9704">
        <p15:prstTrans prst="drape"/>
      </p:transition>
    </mc:Choice>
    <mc:Fallback xmlns="">
      <p:transition spd="slow" advTm="1970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4" y="1371631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697" y="320852"/>
            <a:ext cx="679769" cy="641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335570" y="644311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0345F-F6D5-1F46-A6B8-93417D868DE6}"/>
              </a:ext>
            </a:extLst>
          </p:cNvPr>
          <p:cNvGrpSpPr/>
          <p:nvPr/>
        </p:nvGrpSpPr>
        <p:grpSpPr>
          <a:xfrm>
            <a:off x="7798466" y="760876"/>
            <a:ext cx="4047903" cy="2670001"/>
            <a:chOff x="7798466" y="760876"/>
            <a:chExt cx="4047903" cy="2670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FB659E-78CD-784E-BCA0-6C7653086CC5}"/>
                </a:ext>
              </a:extLst>
            </p:cNvPr>
            <p:cNvGrpSpPr/>
            <p:nvPr/>
          </p:nvGrpSpPr>
          <p:grpSpPr>
            <a:xfrm>
              <a:off x="7798466" y="760876"/>
              <a:ext cx="4047903" cy="2264393"/>
              <a:chOff x="7721437" y="1043185"/>
              <a:chExt cx="4047903" cy="22643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55009E2-219D-574D-B158-55546555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065" y="1667250"/>
                <a:ext cx="3627957" cy="16403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2F9D29-E379-F34A-A84C-F7C3BB6428BF}"/>
                  </a:ext>
                </a:extLst>
              </p:cNvPr>
              <p:cNvSpPr txBox="1"/>
              <p:nvPr/>
            </p:nvSpPr>
            <p:spPr>
              <a:xfrm>
                <a:off x="7721437" y="1043185"/>
                <a:ext cx="4047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entury Gothic" panose="020B0502020202020204" pitchFamily="34" charset="0"/>
                  </a:rPr>
                  <a:t>Reports &amp; Dashboards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F7A856-F1BE-0D44-B7AB-4346C83C199D}"/>
                </a:ext>
              </a:extLst>
            </p:cNvPr>
            <p:cNvSpPr txBox="1"/>
            <p:nvPr/>
          </p:nvSpPr>
          <p:spPr>
            <a:xfrm>
              <a:off x="9059729" y="3061545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(insights …)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48A9AD-3C12-1840-BD03-12FB041F0AA5}"/>
              </a:ext>
            </a:extLst>
          </p:cNvPr>
          <p:cNvGrpSpPr/>
          <p:nvPr/>
        </p:nvGrpSpPr>
        <p:grpSpPr>
          <a:xfrm>
            <a:off x="8534177" y="4415172"/>
            <a:ext cx="2466875" cy="1874558"/>
            <a:chOff x="8458248" y="4263181"/>
            <a:chExt cx="2466875" cy="187455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3C2017F2-FDB7-B046-A575-DA1A4B4E66A3}"/>
                </a:ext>
              </a:extLst>
            </p:cNvPr>
            <p:cNvSpPr/>
            <p:nvPr/>
          </p:nvSpPr>
          <p:spPr>
            <a:xfrm rot="16200000">
              <a:off x="10354529" y="4893034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A9A4203B-C597-1744-A5AF-B909A308E3AC}"/>
                </a:ext>
              </a:extLst>
            </p:cNvPr>
            <p:cNvSpPr/>
            <p:nvPr/>
          </p:nvSpPr>
          <p:spPr>
            <a:xfrm rot="16200000">
              <a:off x="8826688" y="4395424"/>
              <a:ext cx="203018" cy="938170"/>
            </a:xfrm>
            <a:prstGeom prst="can">
              <a:avLst>
                <a:gd name="adj" fmla="val 45106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278CA1A-C768-584B-A69D-7AA06C9AF93A}"/>
                </a:ext>
              </a:extLst>
            </p:cNvPr>
            <p:cNvSpPr/>
            <p:nvPr/>
          </p:nvSpPr>
          <p:spPr>
            <a:xfrm rot="14400000">
              <a:off x="9570449" y="4176769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DAE9321-23BA-CA4C-BE71-2206D340CC12}"/>
                </a:ext>
              </a:extLst>
            </p:cNvPr>
            <p:cNvSpPr/>
            <p:nvPr/>
          </p:nvSpPr>
          <p:spPr>
            <a:xfrm rot="16200000">
              <a:off x="10354527" y="3960836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C55AE8BA-9477-FF45-BC6E-86CE3DCA4E52}"/>
                </a:ext>
              </a:extLst>
            </p:cNvPr>
            <p:cNvSpPr/>
            <p:nvPr/>
          </p:nvSpPr>
          <p:spPr>
            <a:xfrm rot="16200000">
              <a:off x="9156069" y="4571097"/>
              <a:ext cx="203018" cy="1598659"/>
            </a:xfrm>
            <a:prstGeom prst="can">
              <a:avLst>
                <a:gd name="adj" fmla="val 43095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C2230863-A2FC-204C-8ADB-0901DD0E0B6D}"/>
                </a:ext>
              </a:extLst>
            </p:cNvPr>
            <p:cNvSpPr/>
            <p:nvPr/>
          </p:nvSpPr>
          <p:spPr>
            <a:xfrm rot="18265628">
              <a:off x="9528299" y="4641432"/>
              <a:ext cx="203018" cy="938170"/>
            </a:xfrm>
            <a:prstGeom prst="ca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D51379-0144-9949-BA7E-5F1A5581A7A3}"/>
                </a:ext>
              </a:extLst>
            </p:cNvPr>
            <p:cNvSpPr/>
            <p:nvPr/>
          </p:nvSpPr>
          <p:spPr>
            <a:xfrm>
              <a:off x="9902199" y="426318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3F1269-617D-7D4E-84F4-F22EB2581BC0}"/>
                </a:ext>
              </a:extLst>
            </p:cNvPr>
            <p:cNvSpPr/>
            <p:nvPr/>
          </p:nvSpPr>
          <p:spPr>
            <a:xfrm>
              <a:off x="9134529" y="4677126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ADED9D-BD91-0C45-AA06-E3640CD4A7F6}"/>
                </a:ext>
              </a:extLst>
            </p:cNvPr>
            <p:cNvSpPr/>
            <p:nvPr/>
          </p:nvSpPr>
          <p:spPr>
            <a:xfrm>
              <a:off x="9800601" y="5158629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A889801F-59C7-764B-8BF6-83B780A0E2A6}"/>
                </a:ext>
              </a:extLst>
            </p:cNvPr>
            <p:cNvSpPr/>
            <p:nvPr/>
          </p:nvSpPr>
          <p:spPr>
            <a:xfrm rot="16200000">
              <a:off x="9590609" y="4718385"/>
              <a:ext cx="203018" cy="2466010"/>
            </a:xfrm>
            <a:prstGeom prst="can">
              <a:avLst>
                <a:gd name="adj" fmla="val 47117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E4EBE6-E9EE-D44B-9A93-009AAFA18F5D}"/>
                </a:ext>
              </a:extLst>
            </p:cNvPr>
            <p:cNvSpPr/>
            <p:nvPr/>
          </p:nvSpPr>
          <p:spPr>
            <a:xfrm>
              <a:off x="885887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D0D9B-F2E0-4B4C-B773-225B710FE533}"/>
                </a:ext>
              </a:extLst>
            </p:cNvPr>
            <p:cNvSpPr/>
            <p:nvPr/>
          </p:nvSpPr>
          <p:spPr>
            <a:xfrm>
              <a:off x="9547240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16B97F-A027-7B49-AAA9-149AEC627E5B}"/>
                </a:ext>
              </a:extLst>
            </p:cNvPr>
            <p:cNvSpPr/>
            <p:nvPr/>
          </p:nvSpPr>
          <p:spPr>
            <a:xfrm>
              <a:off x="10257663" y="5765041"/>
              <a:ext cx="372698" cy="37269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71214B9-677F-C44F-A261-504A8C83EAC4}"/>
              </a:ext>
            </a:extLst>
          </p:cNvPr>
          <p:cNvSpPr txBox="1"/>
          <p:nvPr/>
        </p:nvSpPr>
        <p:spPr>
          <a:xfrm>
            <a:off x="8228953" y="3784601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Training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46717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0" y="69867"/>
            <a:ext cx="6515540" cy="5802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24" y="5721461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CBB094-990C-6E42-9CB3-395EC8019E42}"/>
              </a:ext>
            </a:extLst>
          </p:cNvPr>
          <p:cNvSpPr txBox="1"/>
          <p:nvPr/>
        </p:nvSpPr>
        <p:spPr>
          <a:xfrm>
            <a:off x="7029593" y="471636"/>
            <a:ext cx="481533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Training models </a:t>
            </a:r>
            <a:r>
              <a:rPr lang="en-US" sz="2800" b="1" dirty="0">
                <a:latin typeface="Century Gothic" panose="020B0502020202020204" pitchFamily="34" charset="0"/>
              </a:rPr>
              <a:t>at scale</a:t>
            </a:r>
            <a:r>
              <a:rPr lang="en-US" sz="2800" dirty="0">
                <a:latin typeface="Century Gothic" panose="020B0502020202020204" pitchFamily="34" charset="0"/>
              </a:rPr>
              <a:t> on </a:t>
            </a:r>
            <a:r>
              <a:rPr lang="en-US" sz="2800" b="1" dirty="0">
                <a:latin typeface="Century Gothic" panose="020B0502020202020204" pitchFamily="34" charset="0"/>
              </a:rPr>
              <a:t>live data</a:t>
            </a:r>
          </a:p>
          <a:p>
            <a:pPr>
              <a:spcBef>
                <a:spcPts val="600"/>
              </a:spcBef>
            </a:pPr>
            <a:endParaRPr lang="en-US" sz="2800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Retraining</a:t>
            </a:r>
            <a:r>
              <a:rPr lang="en-US" sz="2800" dirty="0">
                <a:latin typeface="Century Gothic" panose="020B0502020202020204" pitchFamily="34" charset="0"/>
              </a:rPr>
              <a:t> on new data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Automatically </a:t>
            </a:r>
            <a:r>
              <a:rPr lang="en-US" sz="2800" b="1" dirty="0">
                <a:latin typeface="Century Gothic" panose="020B0502020202020204" pitchFamily="34" charset="0"/>
              </a:rPr>
              <a:t>validate</a:t>
            </a:r>
            <a:r>
              <a:rPr lang="en-US" sz="2800" dirty="0">
                <a:latin typeface="Century Gothic" panose="020B0502020202020204" pitchFamily="34" charset="0"/>
              </a:rPr>
              <a:t> prediction accuracy</a:t>
            </a:r>
          </a:p>
          <a:p>
            <a:pPr>
              <a:spcBef>
                <a:spcPts val="600"/>
              </a:spcBef>
            </a:pP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Manage model </a:t>
            </a:r>
            <a:r>
              <a:rPr lang="en-US" sz="2800" b="1" dirty="0">
                <a:latin typeface="Century Gothic" panose="020B0502020202020204" pitchFamily="34" charset="0"/>
              </a:rPr>
              <a:t>versioning</a:t>
            </a:r>
            <a:endParaRPr lang="en-US" sz="2800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endParaRPr lang="en-US" sz="2800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Requires </a:t>
            </a:r>
            <a:r>
              <a:rPr lang="en-US" sz="2800" b="1" dirty="0">
                <a:latin typeface="Century Gothic" panose="020B0502020202020204" pitchFamily="34" charset="0"/>
              </a:rPr>
              <a:t>minimal expertise </a:t>
            </a:r>
            <a:r>
              <a:rPr lang="en-US" sz="2800" dirty="0">
                <a:latin typeface="Century Gothic" panose="020B0502020202020204" pitchFamily="34" charset="0"/>
              </a:rPr>
              <a:t>in machine learning</a:t>
            </a:r>
          </a:p>
          <a:p>
            <a:pPr>
              <a:spcBef>
                <a:spcPts val="6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729C5-9F63-394E-BE38-95E4F87E86BB}"/>
              </a:ext>
            </a:extLst>
          </p:cNvPr>
          <p:cNvCxnSpPr/>
          <p:nvPr/>
        </p:nvCxnSpPr>
        <p:spPr>
          <a:xfrm>
            <a:off x="6869079" y="528320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89" y="174060"/>
            <a:ext cx="5085236" cy="4528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9868" y="887498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3774" y="1283427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62" y="51661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2126" y="6099386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32FD0D-6FBB-CD4C-9866-090D2B131107}"/>
              </a:ext>
            </a:extLst>
          </p:cNvPr>
          <p:cNvSpPr txBox="1"/>
          <p:nvPr/>
        </p:nvSpPr>
        <p:spPr>
          <a:xfrm>
            <a:off x="4196991" y="239376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B6DD6-A1D2-D049-84F9-A2CC9D260C34}"/>
              </a:ext>
            </a:extLst>
          </p:cNvPr>
          <p:cNvGrpSpPr/>
          <p:nvPr/>
        </p:nvGrpSpPr>
        <p:grpSpPr>
          <a:xfrm>
            <a:off x="5922072" y="1711391"/>
            <a:ext cx="2748737" cy="1077218"/>
            <a:chOff x="7312321" y="1640841"/>
            <a:chExt cx="3023610" cy="1184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F7964F-6082-1C49-979C-403FF7FE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321" y="1741961"/>
              <a:ext cx="1039092" cy="10390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552EEE-4269-EB4A-B46F-F4997B59FA22}"/>
                </a:ext>
              </a:extLst>
            </p:cNvPr>
            <p:cNvSpPr txBox="1"/>
            <p:nvPr/>
          </p:nvSpPr>
          <p:spPr>
            <a:xfrm>
              <a:off x="8304253" y="1640841"/>
              <a:ext cx="2031678" cy="1184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Apache </a:t>
              </a:r>
            </a:p>
            <a:p>
              <a:r>
                <a:rPr lang="en-US" sz="4000" i="1" dirty="0"/>
                <a:t>Airflow</a:t>
              </a:r>
              <a:endParaRPr lang="en-US" sz="2400" i="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FCEB3-90F9-324F-8F27-A88446E27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8758" y="5359183"/>
            <a:ext cx="2244535" cy="119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48B2D-EE46-2344-A56C-E75DBF63B8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0197" y="1711391"/>
            <a:ext cx="2017165" cy="1077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E9A18-B6A3-964E-8C51-7C01D3EFECA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082" y="2893398"/>
            <a:ext cx="2978727" cy="8659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C870AC-C7EA-334B-BDD1-0E283B557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416" y="5034703"/>
            <a:ext cx="1718310" cy="142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786C3-771A-5546-9DA3-77BBB1610F5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640" y="2996832"/>
            <a:ext cx="2643909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5303E0-7D60-154E-9CB8-32DBF95966C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245" y="4636488"/>
            <a:ext cx="2331405" cy="79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89374-F993-7C4D-AA4E-855C44E3D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6147" y="5284586"/>
            <a:ext cx="1433994" cy="14339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F95BE-3E8C-0248-B045-8C483464D4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1059" y="4544858"/>
            <a:ext cx="3106208" cy="6212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92CD9-9478-574C-BEFC-6FA4F46C0F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26245" y="5562412"/>
            <a:ext cx="22987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F8089-FA4B-CC42-91B4-E34F16EC1CC2}"/>
              </a:ext>
            </a:extLst>
          </p:cNvPr>
          <p:cNvSpPr txBox="1"/>
          <p:nvPr/>
        </p:nvSpPr>
        <p:spPr>
          <a:xfrm>
            <a:off x="5355261" y="1237572"/>
            <a:ext cx="37449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Workflow Management: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4C5C2-6EAB-0248-8D5E-D762B1772E0B}"/>
              </a:ext>
            </a:extLst>
          </p:cNvPr>
          <p:cNvSpPr txBox="1"/>
          <p:nvPr/>
        </p:nvSpPr>
        <p:spPr>
          <a:xfrm>
            <a:off x="5355261" y="4107129"/>
            <a:ext cx="282160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Scalable Training:</a:t>
            </a:r>
          </a:p>
        </p:txBody>
      </p:sp>
    </p:spTree>
    <p:extLst>
      <p:ext uri="{BB962C8B-B14F-4D97-AF65-F5344CB8AC3E}">
        <p14:creationId xmlns:p14="http://schemas.microsoft.com/office/powerpoint/2010/main" val="396587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417" y="621070"/>
            <a:ext cx="4034302" cy="2444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719" y="611766"/>
            <a:ext cx="2964800" cy="2640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055" y="682998"/>
            <a:ext cx="272801" cy="2575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469" y="3113770"/>
            <a:ext cx="955088" cy="5077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94" y="3148836"/>
            <a:ext cx="860517" cy="475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56A47-8052-5843-9AB7-7672692DC8AE}"/>
              </a:ext>
            </a:extLst>
          </p:cNvPr>
          <p:cNvSpPr txBox="1"/>
          <p:nvPr/>
        </p:nvSpPr>
        <p:spPr>
          <a:xfrm>
            <a:off x="0" y="1126592"/>
            <a:ext cx="43515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accent5"/>
                </a:solidFill>
              </a:rPr>
              <a:t>Open </a:t>
            </a:r>
            <a:br>
              <a:rPr lang="en-US" sz="6000" b="1" dirty="0">
                <a:solidFill>
                  <a:schemeClr val="accent5"/>
                </a:solidFill>
              </a:rPr>
            </a:br>
            <a:r>
              <a:rPr lang="en-US" sz="6000" b="1" dirty="0">
                <a:solidFill>
                  <a:schemeClr val="accent5"/>
                </a:solidFill>
              </a:rPr>
              <a:t>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EA56F-B3E4-D54B-9777-8A12F59FDEBC}"/>
              </a:ext>
            </a:extLst>
          </p:cNvPr>
          <p:cNvSpPr txBox="1"/>
          <p:nvPr/>
        </p:nvSpPr>
        <p:spPr>
          <a:xfrm>
            <a:off x="514234" y="4056286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7200" dirty="0"/>
              <a:t>Context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D2613-8A95-6541-BA55-78E8883C2665}"/>
              </a:ext>
            </a:extLst>
          </p:cNvPr>
          <p:cNvSpPr txBox="1"/>
          <p:nvPr/>
        </p:nvSpPr>
        <p:spPr>
          <a:xfrm>
            <a:off x="4774383" y="4073501"/>
            <a:ext cx="7055136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7200" dirty="0"/>
              <a:t>&amp;  Composition</a:t>
            </a:r>
          </a:p>
        </p:txBody>
      </p:sp>
    </p:spTree>
    <p:extLst>
      <p:ext uri="{BB962C8B-B14F-4D97-AF65-F5344CB8AC3E}">
        <p14:creationId xmlns:p14="http://schemas.microsoft.com/office/powerpoint/2010/main" val="23829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C16E-C358-A84C-A3D9-08BDFE0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23" y="430805"/>
            <a:ext cx="6801677" cy="1325563"/>
          </a:xfrm>
        </p:spPr>
        <p:txBody>
          <a:bodyPr/>
          <a:lstStyle/>
          <a:p>
            <a:r>
              <a:rPr lang="en-US" dirty="0"/>
              <a:t>How, What, &amp; Who?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r>
              <a:rPr lang="en-US" sz="3200" b="1" dirty="0"/>
              <a:t>How</a:t>
            </a:r>
            <a:r>
              <a:rPr lang="en-US" sz="3200" dirty="0"/>
              <a:t> was the model or data created?</a:t>
            </a:r>
            <a:endParaRPr lang="en-US" sz="3200" b="1" dirty="0"/>
          </a:p>
          <a:p>
            <a:r>
              <a:rPr lang="en-US" sz="3200" b="1" dirty="0"/>
              <a:t>What</a:t>
            </a:r>
            <a:r>
              <a:rPr lang="en-US" sz="3200" dirty="0"/>
              <a:t> is the latest or best version?</a:t>
            </a:r>
          </a:p>
          <a:p>
            <a:r>
              <a:rPr lang="en-US" sz="3200" b="1" dirty="0"/>
              <a:t>Who</a:t>
            </a:r>
            <a:r>
              <a:rPr lang="en-US" sz="3200" dirty="0"/>
              <a:t> is responsible? (blame...)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0B5E2-2183-D442-AEFA-A6DD56B93B3D}"/>
              </a:ext>
            </a:extLst>
          </p:cNvPr>
          <p:cNvSpPr txBox="1"/>
          <p:nvPr/>
        </p:nvSpPr>
        <p:spPr>
          <a:xfrm>
            <a:off x="576903" y="320675"/>
            <a:ext cx="3768980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7200" dirty="0"/>
              <a:t>Context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0CB7D-017A-3D43-8025-3E89204DDDF6}"/>
              </a:ext>
            </a:extLst>
          </p:cNvPr>
          <p:cNvGrpSpPr/>
          <p:nvPr/>
        </p:nvGrpSpPr>
        <p:grpSpPr>
          <a:xfrm>
            <a:off x="248190" y="4199501"/>
            <a:ext cx="4480945" cy="2421145"/>
            <a:chOff x="864626" y="4242771"/>
            <a:chExt cx="4480945" cy="24211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E1A337-9989-1242-A417-1636A7A133EA}"/>
                </a:ext>
              </a:extLst>
            </p:cNvPr>
            <p:cNvGrpSpPr/>
            <p:nvPr/>
          </p:nvGrpSpPr>
          <p:grpSpPr>
            <a:xfrm>
              <a:off x="2653808" y="4242771"/>
              <a:ext cx="2691763" cy="2421145"/>
              <a:chOff x="3000001" y="4302406"/>
              <a:chExt cx="2691763" cy="242114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9CB3EE5-7687-3D47-9E2C-2805E8387873}"/>
                  </a:ext>
                </a:extLst>
              </p:cNvPr>
              <p:cNvGrpSpPr/>
              <p:nvPr/>
            </p:nvGrpSpPr>
            <p:grpSpPr>
              <a:xfrm>
                <a:off x="3112445" y="4302406"/>
                <a:ext cx="2466875" cy="1874558"/>
                <a:chOff x="8458248" y="4263181"/>
                <a:chExt cx="2466875" cy="1874558"/>
              </a:xfrm>
            </p:grpSpPr>
            <p:sp>
              <p:nvSpPr>
                <p:cNvPr id="6" name="Can 5">
                  <a:extLst>
                    <a:ext uri="{FF2B5EF4-FFF2-40B4-BE49-F238E27FC236}">
                      <a16:creationId xmlns:a16="http://schemas.microsoft.com/office/drawing/2014/main" id="{382B05EC-9263-AD49-8C11-FD61AC1ED74B}"/>
                    </a:ext>
                  </a:extLst>
                </p:cNvPr>
                <p:cNvSpPr/>
                <p:nvPr/>
              </p:nvSpPr>
              <p:spPr>
                <a:xfrm rot="16200000">
                  <a:off x="10354529" y="4893034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0FB3EE36-EB12-1E44-808E-F4F62521E4C9}"/>
                    </a:ext>
                  </a:extLst>
                </p:cNvPr>
                <p:cNvSpPr/>
                <p:nvPr/>
              </p:nvSpPr>
              <p:spPr>
                <a:xfrm rot="16200000">
                  <a:off x="8826688" y="4395424"/>
                  <a:ext cx="203018" cy="938170"/>
                </a:xfrm>
                <a:prstGeom prst="can">
                  <a:avLst>
                    <a:gd name="adj" fmla="val 45106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2B147616-3335-EC46-8B68-1A237B95B445}"/>
                    </a:ext>
                  </a:extLst>
                </p:cNvPr>
                <p:cNvSpPr/>
                <p:nvPr/>
              </p:nvSpPr>
              <p:spPr>
                <a:xfrm rot="14400000">
                  <a:off x="9570449" y="4176769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C5DE8D6B-F73F-7B4D-894A-AA07C7223744}"/>
                    </a:ext>
                  </a:extLst>
                </p:cNvPr>
                <p:cNvSpPr/>
                <p:nvPr/>
              </p:nvSpPr>
              <p:spPr>
                <a:xfrm rot="16200000">
                  <a:off x="10354527" y="3960836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0" name="Can 9">
                  <a:extLst>
                    <a:ext uri="{FF2B5EF4-FFF2-40B4-BE49-F238E27FC236}">
                      <a16:creationId xmlns:a16="http://schemas.microsoft.com/office/drawing/2014/main" id="{53CDAB71-3D49-2641-B19C-E539F95A356E}"/>
                    </a:ext>
                  </a:extLst>
                </p:cNvPr>
                <p:cNvSpPr/>
                <p:nvPr/>
              </p:nvSpPr>
              <p:spPr>
                <a:xfrm rot="16200000">
                  <a:off x="9156069" y="4571097"/>
                  <a:ext cx="203018" cy="1598659"/>
                </a:xfrm>
                <a:prstGeom prst="can">
                  <a:avLst>
                    <a:gd name="adj" fmla="val 43095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1" name="Can 10">
                  <a:extLst>
                    <a:ext uri="{FF2B5EF4-FFF2-40B4-BE49-F238E27FC236}">
                      <a16:creationId xmlns:a16="http://schemas.microsoft.com/office/drawing/2014/main" id="{D1F7CD55-F902-574C-B318-FADF659F1F8B}"/>
                    </a:ext>
                  </a:extLst>
                </p:cNvPr>
                <p:cNvSpPr/>
                <p:nvPr/>
              </p:nvSpPr>
              <p:spPr>
                <a:xfrm rot="18265628">
                  <a:off x="9528299" y="4641432"/>
                  <a:ext cx="203018" cy="938170"/>
                </a:xfrm>
                <a:prstGeom prst="can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1EC1781-AF4A-F84B-BB59-55C52E873A55}"/>
                    </a:ext>
                  </a:extLst>
                </p:cNvPr>
                <p:cNvSpPr/>
                <p:nvPr/>
              </p:nvSpPr>
              <p:spPr>
                <a:xfrm>
                  <a:off x="9902199" y="426318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D8A4F58-DD96-DF4B-B9D9-0643B614C912}"/>
                    </a:ext>
                  </a:extLst>
                </p:cNvPr>
                <p:cNvSpPr/>
                <p:nvPr/>
              </p:nvSpPr>
              <p:spPr>
                <a:xfrm>
                  <a:off x="9134529" y="4677126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CC6AC59-F10E-054E-91AF-FBF2C3207634}"/>
                    </a:ext>
                  </a:extLst>
                </p:cNvPr>
                <p:cNvSpPr/>
                <p:nvPr/>
              </p:nvSpPr>
              <p:spPr>
                <a:xfrm>
                  <a:off x="9800601" y="5158629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D9AB4B94-8ECC-BE44-8C70-5A49A68950DC}"/>
                    </a:ext>
                  </a:extLst>
                </p:cNvPr>
                <p:cNvSpPr/>
                <p:nvPr/>
              </p:nvSpPr>
              <p:spPr>
                <a:xfrm rot="16200000">
                  <a:off x="9590609" y="4718385"/>
                  <a:ext cx="203018" cy="2466010"/>
                </a:xfrm>
                <a:prstGeom prst="can">
                  <a:avLst>
                    <a:gd name="adj" fmla="val 47117"/>
                  </a:avLst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888C36-E5D3-8F49-8AF6-7305D64ECB6D}"/>
                    </a:ext>
                  </a:extLst>
                </p:cNvPr>
                <p:cNvSpPr/>
                <p:nvPr/>
              </p:nvSpPr>
              <p:spPr>
                <a:xfrm>
                  <a:off x="885887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4D8423D-451A-AE40-BA6A-91FA2E09146D}"/>
                    </a:ext>
                  </a:extLst>
                </p:cNvPr>
                <p:cNvSpPr/>
                <p:nvPr/>
              </p:nvSpPr>
              <p:spPr>
                <a:xfrm>
                  <a:off x="9547240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1BDC1CA-D4A8-0640-95BF-E2004579F36F}"/>
                    </a:ext>
                  </a:extLst>
                </p:cNvPr>
                <p:cNvSpPr/>
                <p:nvPr/>
              </p:nvSpPr>
              <p:spPr>
                <a:xfrm>
                  <a:off x="10257663" y="5765041"/>
                  <a:ext cx="372698" cy="372698"/>
                </a:xfrm>
                <a:prstGeom prst="ellips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FFFFFF"/>
                    </a:solidFill>
                    <a:latin typeface="Century Gothic" panose="020F0302020204030204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D6C2CC-96FE-9D4B-A0F5-4F804EB0FC1B}"/>
                  </a:ext>
                </a:extLst>
              </p:cNvPr>
              <p:cNvSpPr txBox="1"/>
              <p:nvPr/>
            </p:nvSpPr>
            <p:spPr>
              <a:xfrm>
                <a:off x="3000001" y="6261886"/>
                <a:ext cx="2691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Gothic" panose="020B0502020202020204" pitchFamily="34" charset="0"/>
                  </a:rPr>
                  <a:t>Training Pipelines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7F783-457A-E34B-A63D-685879D913F9}"/>
                </a:ext>
              </a:extLst>
            </p:cNvPr>
            <p:cNvSpPr txBox="1"/>
            <p:nvPr/>
          </p:nvSpPr>
          <p:spPr>
            <a:xfrm>
              <a:off x="864626" y="4752252"/>
              <a:ext cx="1731564" cy="10772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/>
                <a:t>Partial</a:t>
              </a:r>
            </a:p>
            <a:p>
              <a:pPr algn="r"/>
              <a:r>
                <a:rPr lang="en-US" sz="3200" dirty="0"/>
                <a:t>Solution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62184-3A50-0249-BDAC-B57706744377}"/>
              </a:ext>
            </a:extLst>
          </p:cNvPr>
          <p:cNvSpPr txBox="1"/>
          <p:nvPr/>
        </p:nvSpPr>
        <p:spPr>
          <a:xfrm>
            <a:off x="5361878" y="4147383"/>
            <a:ext cx="6406042" cy="22929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Track relationships between</a:t>
            </a:r>
          </a:p>
          <a:p>
            <a:pPr marL="754063" indent="-515938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/>
              <a:t>Code</a:t>
            </a:r>
            <a:r>
              <a:rPr lang="en-US" sz="3200" dirty="0"/>
              <a:t> versions</a:t>
            </a:r>
          </a:p>
          <a:p>
            <a:pPr marL="754063" indent="-515938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/>
              <a:t>Model &amp; Data</a:t>
            </a:r>
            <a:r>
              <a:rPr lang="en-US" sz="3200" dirty="0"/>
              <a:t> versions</a:t>
            </a:r>
          </a:p>
          <a:p>
            <a:pPr marL="754063" indent="-515938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/>
              <a:t>People</a:t>
            </a:r>
            <a:r>
              <a:rPr lang="en-US" sz="3200" dirty="0"/>
              <a:t> (versions?)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BB9856-87AF-7C41-97B0-E3C502F642E8}"/>
              </a:ext>
            </a:extLst>
          </p:cNvPr>
          <p:cNvCxnSpPr/>
          <p:nvPr/>
        </p:nvCxnSpPr>
        <p:spPr>
          <a:xfrm>
            <a:off x="5224908" y="4075528"/>
            <a:ext cx="0" cy="2622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CF0D4F-3905-9142-B3D3-95695D0C64B2}"/>
              </a:ext>
            </a:extLst>
          </p:cNvPr>
          <p:cNvGrpSpPr/>
          <p:nvPr/>
        </p:nvGrpSpPr>
        <p:grpSpPr>
          <a:xfrm>
            <a:off x="9103080" y="4708982"/>
            <a:ext cx="1703219" cy="646331"/>
            <a:chOff x="9556269" y="4710033"/>
            <a:chExt cx="1703219" cy="6463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1DA115E-C40E-B142-9833-F9EA6710E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51095" y="4741176"/>
              <a:ext cx="1208393" cy="58462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1201A0-0888-F646-B8FE-145999D62CA6}"/>
                </a:ext>
              </a:extLst>
            </p:cNvPr>
            <p:cNvSpPr txBox="1"/>
            <p:nvPr/>
          </p:nvSpPr>
          <p:spPr>
            <a:xfrm>
              <a:off x="9556269" y="4710033"/>
              <a:ext cx="53091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14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85461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661787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644000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Cuteness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5843510" y="4369089"/>
            <a:ext cx="307253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771420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Cute!</a:t>
            </a:r>
          </a:p>
        </p:txBody>
      </p:sp>
    </p:spTree>
    <p:extLst>
      <p:ext uri="{BB962C8B-B14F-4D97-AF65-F5344CB8AC3E}">
        <p14:creationId xmlns:p14="http://schemas.microsoft.com/office/powerpoint/2010/main" val="393597267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Puppy </a:t>
            </a:r>
          </a:p>
          <a:p>
            <a:pPr algn="ctr"/>
            <a:r>
              <a:rPr lang="en-US" dirty="0"/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Ball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C89FD84-F97D-A14A-AE8E-2AAE396B6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11962" y="3872765"/>
            <a:ext cx="1580721" cy="12929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Cuteness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FDD554-ABEE-E343-A28E-5EFA25ED3741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56D6EC-A9B7-5F4A-99FE-CD08FAB55681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FC1756-C644-BB4D-A844-E560A644671A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Cute!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CA159502-9040-D046-B1C1-C6DFB29580E9}"/>
              </a:ext>
            </a:extLst>
          </p:cNvPr>
          <p:cNvSpPr/>
          <p:nvPr/>
        </p:nvSpPr>
        <p:spPr>
          <a:xfrm>
            <a:off x="4000860" y="4362952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Puppy </a:t>
            </a:r>
          </a:p>
          <a:p>
            <a:pPr algn="ctr"/>
            <a:r>
              <a:rPr lang="en-US" dirty="0"/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Ball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Cuteness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solidFill>
                  <a:schemeClr val="accent4"/>
                </a:solidFill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224" y="4744560"/>
            <a:ext cx="2057139" cy="1136539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6CE8D51C-3F23-6646-8E97-7FAEE8E95E27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Puppy </a:t>
            </a:r>
          </a:p>
          <a:p>
            <a:pPr algn="ctr"/>
            <a:r>
              <a:rPr lang="en-US" dirty="0"/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Ball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Cuteness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solidFill>
                  <a:schemeClr val="accent4"/>
                </a:solidFill>
              </a:rPr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01822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6868735-5542-2943-A7B4-26472C81988B}"/>
              </a:ext>
            </a:extLst>
          </p:cNvPr>
          <p:cNvSpPr/>
          <p:nvPr/>
        </p:nvSpPr>
        <p:spPr>
          <a:xfrm>
            <a:off x="6363221" y="2476690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but helpful…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684268" y="3374748"/>
            <a:ext cx="1468446" cy="720306"/>
          </a:xfrm>
          <a:prstGeom prst="wedgeRoundRectCallout">
            <a:avLst>
              <a:gd name="adj1" fmla="val -33022"/>
              <a:gd name="adj2" fmla="val 71422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Correct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62" name="Chord 61">
            <a:extLst>
              <a:ext uri="{FF2B5EF4-FFF2-40B4-BE49-F238E27FC236}">
                <a16:creationId xmlns:a16="http://schemas.microsoft.com/office/drawing/2014/main" id="{D5663913-3D9E-D948-A09B-48D5B4126F20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04ADF59-989C-1045-890D-6AB8994259D1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99A18BAA-441F-1D4E-BACD-34BCD4477CBC}"/>
              </a:ext>
            </a:extLst>
          </p:cNvPr>
          <p:cNvSpPr txBox="1"/>
          <p:nvPr/>
        </p:nvSpPr>
        <p:spPr>
          <a:xfrm>
            <a:off x="508728" y="1377549"/>
            <a:ext cx="7891519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600"/>
              </a:spcAft>
              <a:buFont typeface="Wingdings" pitchFamily="2" charset="2"/>
              <a:buChar char="Ø"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Co-director of the RISE Lab </a:t>
            </a:r>
          </a:p>
          <a:p>
            <a:pPr marL="457200" indent="-457200">
              <a:spcAft>
                <a:spcPts val="1600"/>
              </a:spcAft>
              <a:buFont typeface="Wingdings" pitchFamily="2" charset="2"/>
              <a:buChar char="Ø"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Co-founder of </a:t>
            </a:r>
            <a:r>
              <a:rPr lang="en-US" sz="2800" dirty="0" err="1">
                <a:latin typeface="Century Gothic" charset="0"/>
                <a:ea typeface="Century Gothic" charset="0"/>
                <a:cs typeface="Century Gothic" charset="0"/>
              </a:rPr>
              <a:t>Turi</a:t>
            </a: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 Inc.</a:t>
            </a:r>
          </a:p>
          <a:p>
            <a:pPr marL="457200" indent="-457200">
              <a:spcAft>
                <a:spcPts val="1600"/>
              </a:spcAft>
              <a:buFont typeface="Wingdings" pitchFamily="2" charset="2"/>
              <a:buChar char="Ø"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Member of the Apache Spark PMC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spcAft>
                <a:spcPts val="1600"/>
              </a:spcAft>
            </a:pPr>
            <a:r>
              <a:rPr lang="en-US" sz="3200" b="1" dirty="0">
                <a:latin typeface="Century Gothic" charset="0"/>
                <a:ea typeface="Century Gothic" charset="0"/>
                <a:cs typeface="Century Gothic" charset="0"/>
              </a:rPr>
              <a:t>Research</a:t>
            </a:r>
          </a:p>
          <a:p>
            <a:pPr marL="458788" lvl="0" indent="-458788" defTabSz="457200">
              <a:spcAft>
                <a:spcPts val="12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prstClr val="black"/>
                </a:solidFill>
                <a:latin typeface="Century Gothic" charset="0"/>
                <a:ea typeface="Century Gothic" charset="0"/>
                <a:cs typeface="Century Gothic" charset="0"/>
              </a:rPr>
              <a:t>Artificial Intelligence </a:t>
            </a:r>
          </a:p>
          <a:p>
            <a:pPr marL="458788" lvl="0" indent="-458788" defTabSz="457200">
              <a:spcAft>
                <a:spcPts val="12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prstClr val="black"/>
                </a:solidFill>
                <a:latin typeface="Century Gothic" charset="0"/>
                <a:ea typeface="Century Gothic" charset="0"/>
                <a:cs typeface="Century Gothic" charset="0"/>
              </a:rPr>
              <a:t>Data Science </a:t>
            </a:r>
          </a:p>
          <a:p>
            <a:pPr marL="458788" lvl="0" indent="-458788" defTabSz="457200">
              <a:spcAft>
                <a:spcPts val="12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prstClr val="black"/>
                </a:solidFill>
                <a:latin typeface="Century Gothic" charset="0"/>
                <a:ea typeface="Century Gothic" charset="0"/>
                <a:cs typeface="Century Gothic" charset="0"/>
              </a:rPr>
              <a:t>Distributed Data Systems </a:t>
            </a:r>
          </a:p>
          <a:p>
            <a:pPr marL="458788" lvl="0" indent="-458788" defTabSz="457200">
              <a:spcAft>
                <a:spcPts val="12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prstClr val="black"/>
                </a:solidFill>
                <a:latin typeface="Century Gothic" charset="0"/>
                <a:ea typeface="Century Gothic" charset="0"/>
                <a:cs typeface="Century Gothic" charset="0"/>
              </a:rPr>
              <a:t>Graph Processing Systems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F655565-D5E7-1845-9935-6F6F02B8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42" y="320675"/>
            <a:ext cx="3688770" cy="8350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3E64CDC-E55C-4640-A7FE-06F31D6E56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89" y="4175303"/>
            <a:ext cx="2247677" cy="11955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7358E7-A5B5-E54E-9B11-B5506E4FF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47" y="5546807"/>
            <a:ext cx="2800560" cy="100340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DDBAE14-0439-754D-888C-436C6CF8BB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490" y="1307675"/>
            <a:ext cx="2886075" cy="15392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A415C0D-383D-5A45-9340-B634402F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345" y="3149159"/>
            <a:ext cx="3132364" cy="850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60206-4ABD-144A-A2B5-A8C79D018A2A}"/>
              </a:ext>
            </a:extLst>
          </p:cNvPr>
          <p:cNvSpPr txBox="1"/>
          <p:nvPr/>
        </p:nvSpPr>
        <p:spPr>
          <a:xfrm>
            <a:off x="508728" y="244972"/>
            <a:ext cx="4305987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600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2500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5175475" y="3168509"/>
            <a:ext cx="0" cy="603018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5049916" y="2868504"/>
            <a:ext cx="883333" cy="1235233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4899914" y="247669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Puppy </a:t>
            </a:r>
          </a:p>
          <a:p>
            <a:pPr algn="ctr"/>
            <a:r>
              <a:rPr lang="en-US" dirty="0"/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5049916" y="5216848"/>
            <a:ext cx="883333" cy="1235233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4899914" y="4801050"/>
            <a:ext cx="118333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Ball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7949582" y="3873528"/>
            <a:ext cx="883333" cy="1235233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7771719" y="3427263"/>
            <a:ext cx="127791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Cuteness </a:t>
            </a:r>
            <a:br>
              <a:rPr lang="en-US" dirty="0"/>
            </a:br>
            <a:r>
              <a:rPr lang="en-US" dirty="0"/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3852333" y="3632199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3853782" y="5164686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4000860" y="4369089"/>
            <a:ext cx="3490077" cy="20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6117682" y="3230690"/>
            <a:ext cx="6094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6048667" y="5579034"/>
            <a:ext cx="70724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6865925" y="3612478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6851885" y="5274101"/>
            <a:ext cx="631623" cy="163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9045919" y="4233285"/>
            <a:ext cx="159050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solidFill>
                  <a:srgbClr val="FF0000"/>
                </a:solidFill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97" y="3678585"/>
            <a:ext cx="2175770" cy="1634245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9008865" y="4892596"/>
            <a:ext cx="1887174" cy="720306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801" y="2485157"/>
            <a:ext cx="1432020" cy="791170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5201850" y="3204276"/>
            <a:ext cx="536364" cy="536364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6303273" y="2348053"/>
            <a:ext cx="2073377" cy="720306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Reasonable Improvement</a:t>
            </a:r>
          </a:p>
        </p:txBody>
      </p:sp>
    </p:spTree>
    <p:extLst>
      <p:ext uri="{BB962C8B-B14F-4D97-AF65-F5344CB8AC3E}">
        <p14:creationId xmlns:p14="http://schemas.microsoft.com/office/powerpoint/2010/main" val="15507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909F-4EF6-6243-888A-BC9B90E1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58"/>
            <a:ext cx="10515600" cy="22708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Models are being composed to solve new problems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F96F0A4-8174-4346-B77E-07A6F1A1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Composition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E5B7EB-674E-054E-AAA9-65532F0EE2E7}"/>
              </a:ext>
            </a:extLst>
          </p:cNvPr>
          <p:cNvCxnSpPr/>
          <p:nvPr/>
        </p:nvCxnSpPr>
        <p:spPr>
          <a:xfrm rot="5400000" flipV="1">
            <a:off x="2887660" y="4306817"/>
            <a:ext cx="0" cy="45851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A2AA-A278-034C-AE1C-64BD0340F7E2}"/>
              </a:ext>
            </a:extLst>
          </p:cNvPr>
          <p:cNvGrpSpPr/>
          <p:nvPr/>
        </p:nvGrpSpPr>
        <p:grpSpPr>
          <a:xfrm rot="5400000">
            <a:off x="2792190" y="4078706"/>
            <a:ext cx="671649" cy="939219"/>
            <a:chOff x="5500116" y="2341794"/>
            <a:chExt cx="1277112" cy="178588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CA8DE-2846-4349-B215-B74AF243A696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76B7E9-B7E6-174F-892D-50A0F2BF13A9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622581-2F19-5E43-8BF5-DC758817B60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1244C0-3278-B448-8009-0973D9054E4B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8B0E02-3233-6443-84D1-AB7B19A773C9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2F52BF3-ECBC-FE41-8949-C171EC1AB84A}"/>
              </a:ext>
            </a:extLst>
          </p:cNvPr>
          <p:cNvSpPr txBox="1"/>
          <p:nvPr/>
        </p:nvSpPr>
        <p:spPr>
          <a:xfrm>
            <a:off x="2647756" y="3780787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Puppy </a:t>
            </a:r>
          </a:p>
          <a:p>
            <a:pPr algn="ctr"/>
            <a:r>
              <a:rPr lang="en-US" sz="1400" dirty="0"/>
              <a:t>Detector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734218-E29B-AA49-837F-1682499D379D}"/>
              </a:ext>
            </a:extLst>
          </p:cNvPr>
          <p:cNvGrpSpPr/>
          <p:nvPr/>
        </p:nvGrpSpPr>
        <p:grpSpPr>
          <a:xfrm rot="5400000">
            <a:off x="2792190" y="5864289"/>
            <a:ext cx="671649" cy="939219"/>
            <a:chOff x="5500116" y="2341794"/>
            <a:chExt cx="1277112" cy="17858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FB5CE-3A0F-2E4C-88DD-4F227D4BDFEB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51CE57-BFCD-DD46-A8CC-EEC9CDA1FEBC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1BED34-F823-3F45-89C1-7001CF68E6F5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5039F-A89C-4949-8AA3-CDD8C960F3C8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29B98-3D11-B14A-AA07-8BA2EC4839DA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1090DC-5517-6645-9A3D-D2BBBD7C42FC}"/>
              </a:ext>
            </a:extLst>
          </p:cNvPr>
          <p:cNvSpPr txBox="1"/>
          <p:nvPr/>
        </p:nvSpPr>
        <p:spPr>
          <a:xfrm>
            <a:off x="2647756" y="5548133"/>
            <a:ext cx="96051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Ball </a:t>
            </a:r>
            <a:br>
              <a:rPr lang="en-US" sz="1400" dirty="0"/>
            </a:br>
            <a:r>
              <a:rPr lang="en-US" sz="1400" dirty="0"/>
              <a:t>Detector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8E6363-41AE-5245-8353-499D58CB2E16}"/>
              </a:ext>
            </a:extLst>
          </p:cNvPr>
          <p:cNvGrpSpPr/>
          <p:nvPr/>
        </p:nvGrpSpPr>
        <p:grpSpPr>
          <a:xfrm rot="5400000">
            <a:off x="4996975" y="4842884"/>
            <a:ext cx="671649" cy="939219"/>
            <a:chOff x="5500116" y="2341794"/>
            <a:chExt cx="1277112" cy="1785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E19284-A984-B842-A9E9-C211D0171A32}"/>
                </a:ext>
              </a:extLst>
            </p:cNvPr>
            <p:cNvCxnSpPr/>
            <p:nvPr/>
          </p:nvCxnSpPr>
          <p:spPr>
            <a:xfrm flipV="1">
              <a:off x="6111012" y="2341794"/>
              <a:ext cx="4216" cy="97733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CF6B77-3B90-6B49-9794-51CDF8A831E3}"/>
                </a:ext>
              </a:extLst>
            </p:cNvPr>
            <p:cNvCxnSpPr/>
            <p:nvPr/>
          </p:nvCxnSpPr>
          <p:spPr>
            <a:xfrm flipV="1">
              <a:off x="5500116" y="3255843"/>
              <a:ext cx="636448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378B22-6800-5541-8C85-964B2042D50D}"/>
                </a:ext>
              </a:extLst>
            </p:cNvPr>
            <p:cNvCxnSpPr/>
            <p:nvPr/>
          </p:nvCxnSpPr>
          <p:spPr>
            <a:xfrm flipV="1">
              <a:off x="6117336" y="3255843"/>
              <a:ext cx="0" cy="871836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76D296-AEAE-6741-B0E6-267250535C04}"/>
                </a:ext>
              </a:extLst>
            </p:cNvPr>
            <p:cNvCxnSpPr/>
            <p:nvPr/>
          </p:nvCxnSpPr>
          <p:spPr>
            <a:xfrm flipH="1" flipV="1">
              <a:off x="6136564" y="3255842"/>
              <a:ext cx="640664" cy="87183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4ABB45-1958-B945-8BB9-F8BCE0117828}"/>
                </a:ext>
              </a:extLst>
            </p:cNvPr>
            <p:cNvSpPr/>
            <p:nvPr/>
          </p:nvSpPr>
          <p:spPr>
            <a:xfrm>
              <a:off x="5647944" y="2779777"/>
              <a:ext cx="938784" cy="93878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Century Gothic" panose="020F03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9870E98-5FF5-E64F-B591-2612480C5A3C}"/>
              </a:ext>
            </a:extLst>
          </p:cNvPr>
          <p:cNvSpPr txBox="1"/>
          <p:nvPr/>
        </p:nvSpPr>
        <p:spPr>
          <a:xfrm>
            <a:off x="4832045" y="4503563"/>
            <a:ext cx="103105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Cuteness </a:t>
            </a:r>
            <a:br>
              <a:rPr lang="en-US" sz="1400" dirty="0"/>
            </a:br>
            <a:r>
              <a:rPr lang="en-US" sz="1400" dirty="0"/>
              <a:t>Detector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DFB4C93-E464-1F49-988E-8A94F780CD19}"/>
              </a:ext>
            </a:extLst>
          </p:cNvPr>
          <p:cNvSpPr/>
          <p:nvPr/>
        </p:nvSpPr>
        <p:spPr>
          <a:xfrm rot="20102574">
            <a:off x="1881598" y="4659388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EC9A4BA-09BC-0E42-BB50-9C5776E0B017}"/>
              </a:ext>
            </a:extLst>
          </p:cNvPr>
          <p:cNvSpPr/>
          <p:nvPr/>
        </p:nvSpPr>
        <p:spPr>
          <a:xfrm rot="1406421">
            <a:off x="1882700" y="5824627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008684D-D734-2E4E-AE07-F8DB220CA83B}"/>
              </a:ext>
            </a:extLst>
          </p:cNvPr>
          <p:cNvSpPr/>
          <p:nvPr/>
        </p:nvSpPr>
        <p:spPr>
          <a:xfrm>
            <a:off x="1994532" y="5219688"/>
            <a:ext cx="2653708" cy="15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5FBBA-0FAF-3045-B1E7-962D805C4417}"/>
              </a:ext>
            </a:extLst>
          </p:cNvPr>
          <p:cNvSpPr txBox="1"/>
          <p:nvPr/>
        </p:nvSpPr>
        <p:spPr>
          <a:xfrm>
            <a:off x="3604075" y="4354097"/>
            <a:ext cx="5036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1D15D-D2E7-F949-9F7C-09B1847F6DBC}"/>
              </a:ext>
            </a:extLst>
          </p:cNvPr>
          <p:cNvSpPr txBox="1"/>
          <p:nvPr/>
        </p:nvSpPr>
        <p:spPr>
          <a:xfrm>
            <a:off x="3551599" y="6139680"/>
            <a:ext cx="5757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C64AA4B-FC9E-8A48-B975-137D14C93792}"/>
              </a:ext>
            </a:extLst>
          </p:cNvPr>
          <p:cNvSpPr/>
          <p:nvPr/>
        </p:nvSpPr>
        <p:spPr>
          <a:xfrm rot="1989107">
            <a:off x="4173007" y="4644393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1E6C3EE-268A-5A42-8D53-BC89EB36A64D}"/>
              </a:ext>
            </a:extLst>
          </p:cNvPr>
          <p:cNvSpPr/>
          <p:nvPr/>
        </p:nvSpPr>
        <p:spPr>
          <a:xfrm rot="20259353">
            <a:off x="4162332" y="5907821"/>
            <a:ext cx="480260" cy="1245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C471E3-7FF4-C743-9F13-D0430610069D}"/>
              </a:ext>
            </a:extLst>
          </p:cNvPr>
          <p:cNvSpPr txBox="1"/>
          <p:nvPr/>
        </p:nvSpPr>
        <p:spPr>
          <a:xfrm>
            <a:off x="5830583" y="5116428"/>
            <a:ext cx="12346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Not Cute!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EAC10-CAC5-6343-86C9-1C2ECC445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60" y="4694658"/>
            <a:ext cx="1654364" cy="1242611"/>
          </a:xfrm>
          <a:prstGeom prst="rect">
            <a:avLst/>
          </a:prstGeom>
        </p:spPr>
      </p:pic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A68986FB-24E3-794F-8C2C-0142F9DAD51D}"/>
              </a:ext>
            </a:extLst>
          </p:cNvPr>
          <p:cNvSpPr/>
          <p:nvPr/>
        </p:nvSpPr>
        <p:spPr>
          <a:xfrm>
            <a:off x="5802409" y="5617741"/>
            <a:ext cx="1434928" cy="547691"/>
          </a:xfrm>
          <a:prstGeom prst="wedgeRoundRectCallout">
            <a:avLst>
              <a:gd name="adj1" fmla="val -29445"/>
              <a:gd name="adj2" fmla="val -7682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Degradation in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2D14C0-8793-BE47-8A92-0474861E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790" y="3787225"/>
            <a:ext cx="1088848" cy="601573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F37D5979-3C29-7541-A317-317D92520701}"/>
              </a:ext>
            </a:extLst>
          </p:cNvPr>
          <p:cNvSpPr/>
          <p:nvPr/>
        </p:nvSpPr>
        <p:spPr>
          <a:xfrm>
            <a:off x="2907714" y="4334013"/>
            <a:ext cx="407829" cy="407829"/>
          </a:xfrm>
          <a:prstGeom prst="chord">
            <a:avLst>
              <a:gd name="adj1" fmla="val 4290841"/>
              <a:gd name="adj2" fmla="val 162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7FD82292-FF2D-194A-93EB-75C8B6547DFD}"/>
              </a:ext>
            </a:extLst>
          </p:cNvPr>
          <p:cNvSpPr/>
          <p:nvPr/>
        </p:nvSpPr>
        <p:spPr>
          <a:xfrm>
            <a:off x="3745190" y="3682977"/>
            <a:ext cx="1576509" cy="547691"/>
          </a:xfrm>
          <a:prstGeom prst="wedgeRoundRectCallout">
            <a:avLst>
              <a:gd name="adj1" fmla="val -36598"/>
              <a:gd name="adj2" fmla="val 7909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Reasonable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5C55C-EC49-7942-AA15-5FA8B7822722}"/>
              </a:ext>
            </a:extLst>
          </p:cNvPr>
          <p:cNvSpPr/>
          <p:nvPr/>
        </p:nvSpPr>
        <p:spPr>
          <a:xfrm>
            <a:off x="270024" y="423447"/>
            <a:ext cx="11752188" cy="64345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83E23E-A79C-8442-89ED-F98393A5C9D6}"/>
              </a:ext>
            </a:extLst>
          </p:cNvPr>
          <p:cNvGrpSpPr/>
          <p:nvPr/>
        </p:nvGrpSpPr>
        <p:grpSpPr>
          <a:xfrm>
            <a:off x="5935195" y="2528583"/>
            <a:ext cx="5853812" cy="954107"/>
            <a:chOff x="5935195" y="2528583"/>
            <a:chExt cx="5853812" cy="954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C63C9-9C30-7F4E-BDAC-88F238CA865D}"/>
                </a:ext>
              </a:extLst>
            </p:cNvPr>
            <p:cNvSpPr txBox="1"/>
            <p:nvPr/>
          </p:nvSpPr>
          <p:spPr>
            <a:xfrm>
              <a:off x="5938484" y="2528583"/>
              <a:ext cx="5850523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Need to track composition and validate </a:t>
              </a:r>
              <a:r>
                <a:rPr lang="en-US" sz="2800" b="1" dirty="0"/>
                <a:t>end-to-end</a:t>
              </a:r>
              <a:r>
                <a:rPr lang="en-US" sz="2800" dirty="0"/>
                <a:t> </a:t>
              </a:r>
              <a:r>
                <a:rPr lang="en-US" sz="2800" b="1" dirty="0"/>
                <a:t>accuracy</a:t>
              </a:r>
              <a:r>
                <a:rPr lang="en-US" sz="2800" dirty="0"/>
                <a:t>.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F8AAFF7-DF4E-2C49-AF16-03254150E0E2}"/>
                </a:ext>
              </a:extLst>
            </p:cNvPr>
            <p:cNvCxnSpPr/>
            <p:nvPr/>
          </p:nvCxnSpPr>
          <p:spPr>
            <a:xfrm>
              <a:off x="5935195" y="2626659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FAEEC6-D3FF-C44A-ADF4-36485E8B20A6}"/>
              </a:ext>
            </a:extLst>
          </p:cNvPr>
          <p:cNvGrpSpPr/>
          <p:nvPr/>
        </p:nvGrpSpPr>
        <p:grpSpPr>
          <a:xfrm>
            <a:off x="5938484" y="3800267"/>
            <a:ext cx="6096000" cy="954107"/>
            <a:chOff x="5938484" y="3800267"/>
            <a:chExt cx="6096000" cy="9541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4F0139-22F6-FC4A-8D04-5DDD7F84936D}"/>
                </a:ext>
              </a:extLst>
            </p:cNvPr>
            <p:cNvSpPr/>
            <p:nvPr/>
          </p:nvSpPr>
          <p:spPr>
            <a:xfrm>
              <a:off x="5938484" y="3800267"/>
              <a:ext cx="6096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dirty="0">
                  <a:solidFill>
                    <a:srgbClr val="000000"/>
                  </a:solidFill>
                </a:rPr>
                <a:t>Need </a:t>
              </a:r>
              <a:r>
                <a:rPr lang="en-US" sz="2800" b="1" dirty="0">
                  <a:solidFill>
                    <a:srgbClr val="000000"/>
                  </a:solidFill>
                </a:rPr>
                <a:t>unit</a:t>
              </a:r>
              <a:r>
                <a:rPr lang="en-US" sz="2800" dirty="0">
                  <a:solidFill>
                    <a:srgbClr val="000000"/>
                  </a:solidFill>
                </a:rPr>
                <a:t> and </a:t>
              </a:r>
              <a:r>
                <a:rPr lang="en-US" sz="2800" b="1" dirty="0">
                  <a:solidFill>
                    <a:srgbClr val="000000"/>
                  </a:solidFill>
                </a:rPr>
                <a:t>integration</a:t>
              </a:r>
              <a:r>
                <a:rPr lang="en-US" sz="2800" dirty="0">
                  <a:solidFill>
                    <a:srgbClr val="000000"/>
                  </a:solidFill>
                </a:rPr>
                <a:t> testing for models.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8A3D697-20C4-214E-BB44-71160D1E15B1}"/>
                </a:ext>
              </a:extLst>
            </p:cNvPr>
            <p:cNvCxnSpPr/>
            <p:nvPr/>
          </p:nvCxnSpPr>
          <p:spPr>
            <a:xfrm>
              <a:off x="5944720" y="3880123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2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FDC8-6BB8-D549-AC98-D93FC4B4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</a:t>
            </a:r>
            <a:r>
              <a:rPr lang="en-US" b="1" dirty="0"/>
              <a:t>Research</a:t>
            </a:r>
            <a:r>
              <a:rPr lang="en-US" dirty="0"/>
              <a:t> in the </a:t>
            </a:r>
            <a:br>
              <a:rPr lang="en-US" dirty="0"/>
            </a:br>
            <a:r>
              <a:rPr lang="en-US" dirty="0"/>
              <a:t>for Model Development and 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173AF7-4DAD-A94D-801A-B93276D7F888}"/>
              </a:ext>
            </a:extLst>
          </p:cNvPr>
          <p:cNvGrpSpPr/>
          <p:nvPr/>
        </p:nvGrpSpPr>
        <p:grpSpPr>
          <a:xfrm>
            <a:off x="1156073" y="2602997"/>
            <a:ext cx="4671081" cy="3806604"/>
            <a:chOff x="1156073" y="2602997"/>
            <a:chExt cx="4671081" cy="38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F5228C-FDA9-E348-9EA3-05C74D56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1554" y="2602997"/>
              <a:ext cx="4063872" cy="13396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645512-043A-A54C-BF6E-3E8DA2504F2E}"/>
                </a:ext>
              </a:extLst>
            </p:cNvPr>
            <p:cNvSpPr txBox="1"/>
            <p:nvPr/>
          </p:nvSpPr>
          <p:spPr>
            <a:xfrm>
              <a:off x="1156073" y="4162832"/>
              <a:ext cx="4671081" cy="22467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 an open source </a:t>
              </a:r>
              <a:br>
                <a:rPr lang="en-US" sz="2400" dirty="0"/>
              </a:br>
              <a:r>
                <a:rPr lang="en-US" sz="2400" b="1" dirty="0"/>
                <a:t>context management</a:t>
              </a:r>
              <a:r>
                <a:rPr lang="en-US" sz="2400" dirty="0"/>
                <a:t> service</a:t>
              </a:r>
            </a:p>
            <a:p>
              <a:pPr algn="ctr"/>
              <a:r>
                <a:rPr lang="en-US" sz="2400" dirty="0"/>
                <a:t>that spans multiple </a:t>
              </a:r>
              <a:br>
                <a:rPr lang="en-US" sz="2400" dirty="0"/>
              </a:br>
              <a:r>
                <a:rPr lang="en-US" sz="2400" dirty="0"/>
                <a:t>data systems</a:t>
              </a:r>
            </a:p>
            <a:p>
              <a:pPr algn="ctr"/>
              <a:r>
                <a:rPr lang="en-US" sz="2000" dirty="0">
                  <a:hlinkClick r:id="rId3"/>
                </a:rPr>
                <a:t>http://www.ground-context.org/</a:t>
              </a:r>
              <a:r>
                <a:rPr lang="en-US" sz="2000" dirty="0"/>
                <a:t> </a:t>
              </a:r>
              <a:endParaRPr lang="en-US" sz="2400" dirty="0"/>
            </a:p>
            <a:p>
              <a:pPr algn="ctr"/>
              <a:endParaRPr lang="en-US" sz="2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859501-1CF6-984D-9CF1-DF13B37B3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91" y="320675"/>
            <a:ext cx="3048570" cy="6901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8BA896-C393-1D47-90F6-5DD22B5B4CA8}"/>
              </a:ext>
            </a:extLst>
          </p:cNvPr>
          <p:cNvGrpSpPr/>
          <p:nvPr/>
        </p:nvGrpSpPr>
        <p:grpSpPr>
          <a:xfrm>
            <a:off x="6263154" y="2225912"/>
            <a:ext cx="5355292" cy="4245244"/>
            <a:chOff x="6263154" y="2225912"/>
            <a:chExt cx="5355292" cy="42452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80F0A-0553-A04E-85D9-49FF4989BCB2}"/>
                </a:ext>
              </a:extLst>
            </p:cNvPr>
            <p:cNvSpPr txBox="1"/>
            <p:nvPr/>
          </p:nvSpPr>
          <p:spPr>
            <a:xfrm>
              <a:off x="6263154" y="4162832"/>
              <a:ext cx="5355292" cy="23083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An </a:t>
              </a:r>
              <a:r>
                <a:rPr lang="en-US" sz="2400" b="1" dirty="0"/>
                <a:t>experiment</a:t>
              </a:r>
              <a:r>
                <a:rPr lang="en-US" sz="2400" dirty="0"/>
                <a:t> </a:t>
              </a:r>
              <a:r>
                <a:rPr lang="en-US" sz="2400" b="1" dirty="0"/>
                <a:t>management</a:t>
              </a:r>
              <a:r>
                <a:rPr lang="en-US" sz="2400" dirty="0"/>
                <a:t> designed to track</a:t>
              </a:r>
              <a:br>
                <a:rPr lang="en-US" sz="2400" dirty="0"/>
              </a:br>
              <a:r>
                <a:rPr lang="en-US" sz="2400" dirty="0"/>
                <a:t>data, code, and people and </a:t>
              </a:r>
              <a:br>
                <a:rPr lang="en-US" sz="2400" dirty="0"/>
              </a:br>
              <a:r>
                <a:rPr lang="en-US" sz="2400" dirty="0"/>
                <a:t>address reproducibility</a:t>
              </a:r>
            </a:p>
            <a:p>
              <a:pPr algn="ctr"/>
              <a:r>
                <a:rPr lang="en-US" sz="2000" dirty="0">
                  <a:hlinkClick r:id="rId5"/>
                </a:rPr>
                <a:t>https://github.com/ucbrise/flor</a:t>
              </a:r>
              <a:r>
                <a:rPr lang="en-US" sz="2400" dirty="0"/>
                <a:t> </a:t>
              </a:r>
            </a:p>
            <a:p>
              <a:pPr algn="ctr"/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49B16-D93E-D94A-A387-AE6EE1D7DFB0}"/>
                </a:ext>
              </a:extLst>
            </p:cNvPr>
            <p:cNvSpPr txBox="1"/>
            <p:nvPr/>
          </p:nvSpPr>
          <p:spPr>
            <a:xfrm>
              <a:off x="7622818" y="2225912"/>
              <a:ext cx="2531462" cy="186204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rgbClr val="092C63"/>
                  </a:solidFill>
                  <a:latin typeface="Quango" panose="02000000000000000000" pitchFamily="2" charset="0"/>
                </a:rPr>
                <a:t>flor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31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53"/>
            <a:ext cx="6845685" cy="414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685" y="70785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990" y="722786"/>
            <a:ext cx="437827" cy="4133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766" y="5602596"/>
            <a:ext cx="1532852" cy="814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D2496-4019-6042-8526-A3631FAE0F48}"/>
              </a:ext>
            </a:extLst>
          </p:cNvPr>
          <p:cNvSpPr txBox="1"/>
          <p:nvPr/>
        </p:nvSpPr>
        <p:spPr>
          <a:xfrm>
            <a:off x="-2082170" y="-2229518"/>
            <a:ext cx="6224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output of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200" y="5625952"/>
            <a:ext cx="1381072" cy="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014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10207297" cy="4747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95" y="5441493"/>
            <a:ext cx="2138049" cy="1136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895950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10ms under heavy load</a:t>
            </a:r>
          </a:p>
          <a:p>
            <a:pPr>
              <a:spcBef>
                <a:spcPts val="1200"/>
              </a:spcBef>
            </a:pPr>
            <a:r>
              <a:rPr lang="en-US" sz="3200" i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Complicated</a:t>
            </a:r>
            <a:r>
              <a:rPr lang="en-US" sz="32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by </a:t>
            </a:r>
            <a:r>
              <a:rPr lang="en-US" sz="32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Deep Neural Networks</a:t>
            </a:r>
            <a:br>
              <a:rPr lang="en-US" sz="32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lang="en-US" sz="32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lang="en-US" sz="32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lang="en-US" sz="3200" b="1" dirty="0">
                <a:solidFill>
                  <a:schemeClr val="accent2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ML Algorithms </a:t>
            </a:r>
            <a:r>
              <a:rPr lang="en-US" sz="32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b="1" dirty="0">
                <a:solidFill>
                  <a:schemeClr val="accent5"/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28105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202" y="1575727"/>
            <a:ext cx="2445244" cy="1958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49" y="4025008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677" y="4888608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315" y="5683894"/>
            <a:ext cx="2331405" cy="7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8221913" cy="3824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9986" y="7660918"/>
            <a:ext cx="2138049" cy="11365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071" y="7047135"/>
            <a:ext cx="2057139" cy="113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5E21-3CF0-044A-B151-BDFC466B0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25" y="3579380"/>
            <a:ext cx="927695" cy="493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6FF21-7AD1-7B4E-9752-02ACB227580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470" y="1467990"/>
            <a:ext cx="3580478" cy="2868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357F43-DAEA-0046-80DC-A88B83BB951D}"/>
              </a:ext>
            </a:extLst>
          </p:cNvPr>
          <p:cNvSpPr txBox="1"/>
          <p:nvPr/>
        </p:nvSpPr>
        <p:spPr>
          <a:xfrm>
            <a:off x="4874648" y="15125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D29BC-2703-9B48-A203-5F1A020D6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226" y="5330647"/>
            <a:ext cx="23495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01F18-3893-6448-90E4-0491F63C4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5669" y="5049977"/>
            <a:ext cx="1718310" cy="1424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778CB-3E1F-E642-B8EF-3DEADB60E14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032" y="5485675"/>
            <a:ext cx="2331405" cy="795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6DF7A3-B845-804D-895E-D313E1BC3FD8}"/>
              </a:ext>
            </a:extLst>
          </p:cNvPr>
          <p:cNvSpPr txBox="1"/>
          <p:nvPr/>
        </p:nvSpPr>
        <p:spPr>
          <a:xfrm>
            <a:off x="908424" y="4680645"/>
            <a:ext cx="53687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Specialized in Particular Models or Frameworks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31A3-5749-654A-AC9D-EFCD17B34985}"/>
              </a:ext>
            </a:extLst>
          </p:cNvPr>
          <p:cNvSpPr txBox="1"/>
          <p:nvPr/>
        </p:nvSpPr>
        <p:spPr>
          <a:xfrm>
            <a:off x="7500470" y="2003167"/>
            <a:ext cx="16979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Our system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2178" y="-167265"/>
            <a:ext cx="12005247" cy="4610358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Century Gothic" panose="020B0502020202020204" pitchFamily="34" charset="0"/>
              </a:rPr>
              <a:t>Deploying Interactive </a:t>
            </a:r>
            <a:br>
              <a:rPr lang="en-US" sz="5400" b="1" dirty="0">
                <a:latin typeface="Century Gothic" panose="020B0502020202020204" pitchFamily="34" charset="0"/>
              </a:rPr>
            </a:br>
            <a:r>
              <a:rPr lang="en-US" sz="5400" b="1" dirty="0">
                <a:latin typeface="Century Gothic" panose="020B0502020202020204" pitchFamily="34" charset="0"/>
              </a:rPr>
              <a:t>Machine Learning </a:t>
            </a:r>
            <a:br>
              <a:rPr lang="en-US" sz="5400" b="1" dirty="0">
                <a:latin typeface="Century Gothic" panose="020B0502020202020204" pitchFamily="34" charset="0"/>
              </a:rPr>
            </a:br>
            <a:r>
              <a:rPr lang="en-US" sz="5400" b="1" dirty="0">
                <a:latin typeface="Century Gothic" panose="020B0502020202020204" pitchFamily="34" charset="0"/>
              </a:rPr>
              <a:t>Applications with Clipper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004" y="454928"/>
            <a:ext cx="3998075" cy="32027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F8E272C-280C-3F45-AF26-2B12D58E0431}"/>
              </a:ext>
            </a:extLst>
          </p:cNvPr>
          <p:cNvSpPr txBox="1">
            <a:spLocks/>
          </p:cNvSpPr>
          <p:nvPr/>
        </p:nvSpPr>
        <p:spPr bwMode="auto">
          <a:xfrm>
            <a:off x="4699312" y="4736040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4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C07C1E-3046-F44D-814D-826D948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619498"/>
            <a:ext cx="10801350" cy="1325563"/>
          </a:xfrm>
        </p:spPr>
        <p:txBody>
          <a:bodyPr/>
          <a:lstStyle/>
          <a:p>
            <a:r>
              <a:rPr lang="en-US" i="1" dirty="0">
                <a:latin typeface="Century Gothic" panose="020B0502020202020204" pitchFamily="34" charset="0"/>
                <a:ea typeface="Futura-BoldOblique" charset="0"/>
                <a:cs typeface="Futura-BoldOblique" charset="0"/>
              </a:rPr>
              <a:t>The remainder of this talk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5061"/>
            <a:ext cx="10515600" cy="30188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4000" b="1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Challenges</a:t>
            </a:r>
            <a:r>
              <a:rPr lang="en-US" sz="4000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of prediction serving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4000" b="1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Clipper</a:t>
            </a:r>
            <a:r>
              <a:rPr lang="en-US" sz="4000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</a:t>
            </a:r>
            <a:r>
              <a:rPr lang="en-US" sz="4000" b="1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architecture</a:t>
            </a:r>
            <a:r>
              <a:rPr lang="en-US" sz="4000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overview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sz="4000" b="1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Open-source</a:t>
            </a:r>
            <a:r>
              <a:rPr lang="en-US" sz="4000" i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system effort</a:t>
            </a:r>
          </a:p>
        </p:txBody>
      </p:sp>
    </p:spTree>
    <p:extLst>
      <p:ext uri="{BB962C8B-B14F-4D97-AF65-F5344CB8AC3E}">
        <p14:creationId xmlns:p14="http://schemas.microsoft.com/office/powerpoint/2010/main" val="20083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CD4F5-358E-2F45-837F-B543A381B1E7}"/>
              </a:ext>
            </a:extLst>
          </p:cNvPr>
          <p:cNvSpPr txBox="1"/>
          <p:nvPr/>
        </p:nvSpPr>
        <p:spPr>
          <a:xfrm>
            <a:off x="1037063" y="1158886"/>
            <a:ext cx="8809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latin typeface="Century Gothic" panose="020B0502020202020204" pitchFamily="34" charset="0"/>
              </a:rPr>
              <a:t>Machine learning models are the next “big data”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E3A1D-B6D8-094E-B0C8-710254904C9D}"/>
              </a:ext>
            </a:extLst>
          </p:cNvPr>
          <p:cNvSpPr txBox="1"/>
          <p:nvPr/>
        </p:nvSpPr>
        <p:spPr>
          <a:xfrm>
            <a:off x="591015" y="675339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Conjecture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5E1CB-4507-0943-9ACA-4D3FDBD78C34}"/>
              </a:ext>
            </a:extLst>
          </p:cNvPr>
          <p:cNvSpPr txBox="1"/>
          <p:nvPr/>
        </p:nvSpPr>
        <p:spPr>
          <a:xfrm>
            <a:off x="591015" y="2984063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39C5-024E-5643-9717-03B663DBCA85}"/>
              </a:ext>
            </a:extLst>
          </p:cNvPr>
          <p:cNvSpPr txBox="1"/>
          <p:nvPr/>
        </p:nvSpPr>
        <p:spPr>
          <a:xfrm>
            <a:off x="591015" y="3600938"/>
            <a:ext cx="1061220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Everyone is talking about models but few have them.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They have the opportunity to transform industries.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They are a consequence of mastering big data.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Today, their full value is only realized with advanced skills 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and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9BFE7-FA92-F84F-B478-F9A04F200439}"/>
              </a:ext>
            </a:extLst>
          </p:cNvPr>
          <p:cNvSpPr txBox="1"/>
          <p:nvPr/>
        </p:nvSpPr>
        <p:spPr>
          <a:xfrm>
            <a:off x="13169592" y="3445728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Corollary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97809-5C2D-524C-B717-551A14F0095E}"/>
              </a:ext>
            </a:extLst>
          </p:cNvPr>
          <p:cNvSpPr txBox="1"/>
          <p:nvPr/>
        </p:nvSpPr>
        <p:spPr>
          <a:xfrm>
            <a:off x="13615639" y="4123301"/>
            <a:ext cx="1115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Century Gothic" panose="020B0502020202020204" pitchFamily="34" charset="0"/>
              </a:rPr>
              <a:t>We need new technologies to manage</a:t>
            </a:r>
            <a:br>
              <a:rPr lang="en-US" sz="4000" i="1" dirty="0">
                <a:latin typeface="Century Gothic" panose="020B0502020202020204" pitchFamily="34" charset="0"/>
              </a:rPr>
            </a:br>
            <a:r>
              <a:rPr lang="en-US" sz="4000" i="1" dirty="0">
                <a:latin typeface="Century Gothic" panose="020B0502020202020204" pitchFamily="34" charset="0"/>
              </a:rPr>
              <a:t>the </a:t>
            </a:r>
            <a:r>
              <a:rPr lang="en-US" sz="4000" b="1" i="1" dirty="0">
                <a:latin typeface="Century Gothic" panose="020B0502020202020204" pitchFamily="34" charset="0"/>
              </a:rPr>
              <a:t>machine learning lifecycle</a:t>
            </a:r>
          </a:p>
        </p:txBody>
      </p:sp>
    </p:spTree>
    <p:extLst>
      <p:ext uri="{BB962C8B-B14F-4D97-AF65-F5344CB8AC3E}">
        <p14:creationId xmlns:p14="http://schemas.microsoft.com/office/powerpoint/2010/main" val="28554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1432851" y="3176428"/>
            <a:ext cx="2530170" cy="190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" y="1571626"/>
            <a:ext cx="6118529" cy="18010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Futura-BoldOblique" charset="0"/>
                <a:cs typeface="Futura-BoldOblique" charset="0"/>
              </a:rPr>
              <a:t>Prediction-Serving Challenges</a:t>
            </a:r>
            <a:endParaRPr kumimoji="0" lang="en-US" sz="4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511" y="5101123"/>
            <a:ext cx="5420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Support low-latency, high-throughput serving workloads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785670" y="1956634"/>
            <a:ext cx="4997115" cy="2540737"/>
            <a:chOff x="597938" y="2491245"/>
            <a:chExt cx="11345409" cy="4457302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1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Neue" charset="0"/>
                    <a:ea typeface="+mn-ea"/>
                    <a:cs typeface="+mn-cs"/>
                  </a:rPr>
                  <a:t>VW</a:t>
                </a: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3548932" y="6192627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cxnSpLocks/>
            </p:cNvCxnSpPr>
            <p:nvPr/>
          </p:nvCxnSpPr>
          <p:spPr>
            <a:xfrm flipH="1" flipV="1">
              <a:off x="2665588" y="3978764"/>
              <a:ext cx="1645026" cy="22545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50" name="Slide Number Placeholder 8"/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DC2A921A-EC74-6F4D-8465-D463C43FF014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tint val="75000"/>
                    </a:prstClr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40</a:t>
              </a:fld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6479915" y="5101123"/>
            <a:ext cx="54538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21465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65" y="587067"/>
            <a:ext cx="10935457" cy="3218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907" y="3328889"/>
            <a:ext cx="80660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Models getting more complex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10s of GFLOPs [1]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213129"/>
            <a:ext cx="10972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Support low-latency, high-throughput serving workloads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78833-AA38-EB4D-964D-9A66F37557DE}"/>
              </a:ext>
            </a:extLst>
          </p:cNvPr>
          <p:cNvGrpSpPr/>
          <p:nvPr/>
        </p:nvGrpSpPr>
        <p:grpSpPr>
          <a:xfrm>
            <a:off x="5963242" y="3378935"/>
            <a:ext cx="5935380" cy="3150831"/>
            <a:chOff x="5963242" y="3378935"/>
            <a:chExt cx="5935380" cy="31508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52329">
              <a:off x="8486438" y="3378935"/>
              <a:ext cx="3061506" cy="231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963242" y="5360215"/>
              <a:ext cx="593538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entury Gothic" panose="020B0502020202020204" pitchFamily="34" charset="0"/>
                  <a:ea typeface="Helvetica Neue Light" charset="0"/>
                  <a:cs typeface="Helvetica Neue Light" charset="0"/>
                </a:rPr>
                <a:t>Using specialized hardware for predictions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30907" y="4632012"/>
            <a:ext cx="7010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Deployed on critical path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Maintain SLOs under heavy load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641" y="6529766"/>
            <a:ext cx="5903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[1] Deep Residual Learning for Image Recognition.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He et al. CVPR 2015.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2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6192" y="354702"/>
            <a:ext cx="60395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Google Translate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7012"/>
          <a:stretch/>
        </p:blipFill>
        <p:spPr>
          <a:xfrm>
            <a:off x="6513288" y="157609"/>
            <a:ext cx="5386660" cy="192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607813" y="1682064"/>
            <a:ext cx="215315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Serving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96" y="2499485"/>
            <a:ext cx="4867534" cy="20153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7658" y="4779358"/>
            <a:ext cx="42016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82,000 GPUs running 24/7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192" y="6403714"/>
            <a:ext cx="6260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[1] https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www.nytimes.com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/2016/12/14/magazine/the-great-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awakening.html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604" y="3255742"/>
            <a:ext cx="5371797" cy="1004276"/>
            <a:chOff x="6573836" y="3855470"/>
            <a:chExt cx="5371797" cy="1004276"/>
          </a:xfrm>
        </p:grpSpPr>
        <p:sp>
          <p:nvSpPr>
            <p:cNvPr id="2" name="Rounded Rectangle 1"/>
            <p:cNvSpPr/>
            <p:nvPr/>
          </p:nvSpPr>
          <p:spPr>
            <a:xfrm>
              <a:off x="6573836" y="3855470"/>
              <a:ext cx="5306918" cy="1004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73836" y="4005525"/>
              <a:ext cx="53717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140 billion words a day</a:t>
              </a:r>
              <a:r>
                <a:rPr kumimoji="0" lang="en-US" sz="2500" b="0" i="0" u="none" strike="noStrike" kern="1200" cap="none" spc="0" normalizeH="0" baseline="5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1</a:t>
              </a: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charset="0"/>
                  <a:ea typeface="Century Gothic" charset="0"/>
                  <a:cs typeface="Century Gothic" charset="0"/>
                </a:rPr>
                <a:t> 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118721" y="4444824"/>
            <a:ext cx="5781227" cy="184979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Designed New Hardware!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Tensor Processing Unit (TPU)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5739" y="2212783"/>
            <a:ext cx="56742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“If each of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world’s Android phones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used the new Google voice search for just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three minutes a day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these engineers realized, the company would 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need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 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twice as many data centers.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”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 Wired</a:t>
            </a:r>
          </a:p>
        </p:txBody>
      </p:sp>
    </p:spTree>
    <p:extLst>
      <p:ext uri="{BB962C8B-B14F-4D97-AF65-F5344CB8AC3E}">
        <p14:creationId xmlns:p14="http://schemas.microsoft.com/office/powerpoint/2010/main" val="31640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  <p:bldP spid="19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086" y="2657745"/>
            <a:ext cx="3601288" cy="1867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255" y="2494132"/>
            <a:ext cx="2130682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179" y="5238300"/>
            <a:ext cx="1636427" cy="133368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9907392" y="3752974"/>
            <a:ext cx="228817" cy="14853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2730" y="118396"/>
            <a:ext cx="121920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Building Application Specific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84" y="797061"/>
            <a:ext cx="2691866" cy="1675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339" y="2611707"/>
            <a:ext cx="1984702" cy="885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094" y="4035317"/>
            <a:ext cx="3281992" cy="3281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808" y="2064975"/>
            <a:ext cx="3673380" cy="512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30" y="4090912"/>
            <a:ext cx="3216047" cy="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086" y="2657745"/>
            <a:ext cx="3601288" cy="1867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255" y="2494132"/>
            <a:ext cx="2130682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179" y="5238300"/>
            <a:ext cx="1636427" cy="133368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9907392" y="3752974"/>
            <a:ext cx="228817" cy="14853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2730" y="118396"/>
            <a:ext cx="121920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Building Application Specific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84" y="797061"/>
            <a:ext cx="2691866" cy="1675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339" y="2611707"/>
            <a:ext cx="1984702" cy="885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094" y="4035317"/>
            <a:ext cx="3281992" cy="3281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808" y="2064975"/>
            <a:ext cx="3673380" cy="512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30" y="4090912"/>
            <a:ext cx="3216047" cy="8683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1128015"/>
            <a:ext cx="12192000" cy="5649775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2999" y="1689996"/>
            <a:ext cx="10262937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Expensive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to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build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maintain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systems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expertise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Tightly-coupled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model and application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Difficult to change or update application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Only supports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single ML framework</a:t>
            </a:r>
          </a:p>
        </p:txBody>
      </p:sp>
    </p:spTree>
    <p:extLst>
      <p:ext uri="{BB962C8B-B14F-4D97-AF65-F5344CB8AC3E}">
        <p14:creationId xmlns:p14="http://schemas.microsoft.com/office/powerpoint/2010/main" val="17018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169333" y="340047"/>
            <a:ext cx="125645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Growing ecosystem of ML Frameworks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46825" y="3557316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56006" y="3642319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2" y="2240564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13161" y="1253316"/>
            <a:ext cx="2326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Fraud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561" y="4785593"/>
            <a:ext cx="2032000" cy="7366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10136875" y="4768897"/>
            <a:ext cx="1711628" cy="1180396"/>
            <a:chOff x="8558827" y="2824768"/>
            <a:chExt cx="1711628" cy="118039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Neue" charset="0"/>
                  <a:ea typeface="+mn-ea"/>
                  <a:cs typeface="+mn-cs"/>
                </a:rPr>
                <a:t>VW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849" y="4950411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762051" y="5662176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Caffe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477" y="5606607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391" y="5949293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31" y="4914965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252681" y="3501853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</p:cNvCxnSpPr>
          <p:nvPr/>
        </p:nvCxnSpPr>
        <p:spPr>
          <a:xfrm flipH="1" flipV="1">
            <a:off x="2680779" y="3536506"/>
            <a:ext cx="1341468" cy="19034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4460806" y="3337844"/>
            <a:ext cx="218617" cy="2435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291942" y="3455564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110161" y="3508433"/>
            <a:ext cx="816840" cy="1544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505149" y="3463115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657549" y="3501853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197513" y="3508433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230634" y="3430608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414202" y="3463115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8814650" y="3415669"/>
            <a:ext cx="41674" cy="2358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4874518" y="3536507"/>
            <a:ext cx="3401975" cy="11556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166624" y="3528641"/>
            <a:ext cx="1909902" cy="23162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680779" y="3463115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33179" y="3477773"/>
            <a:ext cx="3480948" cy="22661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765556" y="3430608"/>
            <a:ext cx="1353911" cy="15628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62" y="5523841"/>
            <a:ext cx="1707129" cy="9080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9999" y="2240564"/>
            <a:ext cx="2461613" cy="109728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254796" y="1253316"/>
            <a:ext cx="243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381" y="2240564"/>
            <a:ext cx="1539850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67118" y="1253316"/>
            <a:ext cx="17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Personal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3721" y="2048986"/>
            <a:ext cx="1503574" cy="128885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82622" y="1253316"/>
            <a:ext cx="1685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Robotic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7858" y="2240564"/>
            <a:ext cx="2130682" cy="109728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9827858" y="1253316"/>
            <a:ext cx="213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92640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6" grpId="0"/>
      <p:bldP spid="48" grpId="0"/>
      <p:bldP spid="50" grpId="0"/>
      <p:bldP spid="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" y="297933"/>
            <a:ext cx="12192000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Building &amp; maintaining </a:t>
            </a:r>
            <a:br>
              <a:rPr kumimoji="0" lang="en-US" sz="6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</a:br>
            <a:r>
              <a:rPr kumimoji="0" lang="en-US" sz="60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separate serving systems 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for each framework 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is </a:t>
            </a:r>
            <a:r>
              <a:rPr kumimoji="0" lang="en-US" sz="60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expensive</a:t>
            </a: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19E6F-656C-FD40-AB0E-30E169AAA0D0}"/>
              </a:ext>
            </a:extLst>
          </p:cNvPr>
          <p:cNvSpPr txBox="1"/>
          <p:nvPr/>
        </p:nvSpPr>
        <p:spPr>
          <a:xfrm>
            <a:off x="1226916" y="4374386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9C470-C2E5-B142-965A-1EDAF4EB8503}"/>
              </a:ext>
            </a:extLst>
          </p:cNvPr>
          <p:cNvSpPr txBox="1"/>
          <p:nvPr/>
        </p:nvSpPr>
        <p:spPr>
          <a:xfrm>
            <a:off x="2303363" y="5046561"/>
            <a:ext cx="886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Pre-materialize</a:t>
            </a:r>
            <a:r>
              <a:rPr lang="en-US" sz="3600" dirty="0">
                <a:latin typeface="Century Gothic" panose="020B0502020202020204" pitchFamily="34" charset="0"/>
              </a:rPr>
              <a:t> predictions into a 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3600" dirty="0">
                <a:latin typeface="Century Gothic" panose="020B0502020202020204" pitchFamily="34" charset="0"/>
              </a:rPr>
              <a:t>low latency </a:t>
            </a:r>
            <a:r>
              <a:rPr lang="en-US" sz="3600" b="1" dirty="0">
                <a:latin typeface="Century Gothic" panose="020B0502020202020204" pitchFamily="34" charset="0"/>
              </a:rPr>
              <a:t>Data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6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57245985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76" y="1377609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6640765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6194492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5515241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7382914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6694897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58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4721" y="1377607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4624761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4178488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3499237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5366910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4678893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8970645" y="2410280"/>
            <a:ext cx="2639347" cy="3036019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513765" y="609257"/>
            <a:ext cx="3553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119052" y="3201527"/>
            <a:ext cx="1739579" cy="1016246"/>
            <a:chOff x="7119052" y="3201527"/>
            <a:chExt cx="1739579" cy="1016246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3"/>
              <a:ext cx="1739579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8963674" y="5526241"/>
            <a:ext cx="2488053" cy="1016000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2667" y="3361502"/>
            <a:ext cx="1904864" cy="17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CD4F5-358E-2F45-837F-B543A381B1E7}"/>
              </a:ext>
            </a:extLst>
          </p:cNvPr>
          <p:cNvSpPr txBox="1"/>
          <p:nvPr/>
        </p:nvSpPr>
        <p:spPr>
          <a:xfrm>
            <a:off x="1037063" y="979243"/>
            <a:ext cx="8809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latin typeface="Century Gothic" panose="020B0502020202020204" pitchFamily="34" charset="0"/>
              </a:rPr>
              <a:t>Machine learning models are the next “big data”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E3A1D-B6D8-094E-B0C8-710254904C9D}"/>
              </a:ext>
            </a:extLst>
          </p:cNvPr>
          <p:cNvSpPr txBox="1"/>
          <p:nvPr/>
        </p:nvSpPr>
        <p:spPr>
          <a:xfrm>
            <a:off x="591015" y="49569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Conjecture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5E1CB-4507-0943-9ACA-4D3FDBD78C34}"/>
              </a:ext>
            </a:extLst>
          </p:cNvPr>
          <p:cNvSpPr txBox="1"/>
          <p:nvPr/>
        </p:nvSpPr>
        <p:spPr>
          <a:xfrm>
            <a:off x="-11206975" y="2984063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Evidence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6B935-5FC9-F84B-B0E0-27A9FA1E092F}"/>
              </a:ext>
            </a:extLst>
          </p:cNvPr>
          <p:cNvSpPr txBox="1"/>
          <p:nvPr/>
        </p:nvSpPr>
        <p:spPr>
          <a:xfrm>
            <a:off x="591016" y="2986135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Corollaries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29C91-B843-6041-A8F2-E55A1390DAAD}"/>
              </a:ext>
            </a:extLst>
          </p:cNvPr>
          <p:cNvSpPr txBox="1"/>
          <p:nvPr/>
        </p:nvSpPr>
        <p:spPr>
          <a:xfrm>
            <a:off x="1009903" y="5013634"/>
            <a:ext cx="1115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Century Gothic" panose="020B0502020202020204" pitchFamily="34" charset="0"/>
              </a:rPr>
              <a:t>We need new technologies to manage</a:t>
            </a:r>
            <a:br>
              <a:rPr lang="en-US" sz="4000" i="1" dirty="0">
                <a:latin typeface="Century Gothic" panose="020B0502020202020204" pitchFamily="34" charset="0"/>
              </a:rPr>
            </a:br>
            <a:r>
              <a:rPr lang="en-US" sz="4000" i="1" dirty="0">
                <a:latin typeface="Century Gothic" panose="020B0502020202020204" pitchFamily="34" charset="0"/>
              </a:rPr>
              <a:t>the </a:t>
            </a:r>
            <a:r>
              <a:rPr lang="en-US" sz="4000" b="1" i="1" dirty="0">
                <a:latin typeface="Century Gothic" panose="020B0502020202020204" pitchFamily="34" charset="0"/>
              </a:rPr>
              <a:t>machine learning lifecycle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63960-BEFF-4F49-B2B2-F4C48C21F832}"/>
              </a:ext>
            </a:extLst>
          </p:cNvPr>
          <p:cNvSpPr txBox="1"/>
          <p:nvPr/>
        </p:nvSpPr>
        <p:spPr>
          <a:xfrm>
            <a:off x="1009903" y="3497950"/>
            <a:ext cx="1115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Century Gothic" panose="020B0502020202020204" pitchFamily="34" charset="0"/>
              </a:rPr>
              <a:t>Data Engineers </a:t>
            </a:r>
            <a:r>
              <a:rPr lang="en-US" sz="4000" i="1" dirty="0">
                <a:latin typeface="Century Gothic" panose="020B0502020202020204" pitchFamily="34" charset="0"/>
                <a:sym typeface="Wingdings" pitchFamily="2" charset="2"/>
              </a:rPr>
              <a:t>will need to manage </a:t>
            </a:r>
            <a:br>
              <a:rPr lang="en-US" sz="4000" i="1" dirty="0">
                <a:latin typeface="Century Gothic" panose="020B0502020202020204" pitchFamily="34" charset="0"/>
                <a:sym typeface="Wingdings" pitchFamily="2" charset="2"/>
              </a:rPr>
            </a:br>
            <a:r>
              <a:rPr lang="en-US" sz="4000" i="1" dirty="0">
                <a:latin typeface="Century Gothic" panose="020B0502020202020204" pitchFamily="34" charset="0"/>
                <a:sym typeface="Wingdings" pitchFamily="2" charset="2"/>
              </a:rPr>
              <a:t>data &amp; </a:t>
            </a:r>
            <a:r>
              <a:rPr lang="en-US" sz="4000" b="1" i="1" dirty="0">
                <a:latin typeface="Century Gothic" panose="020B0502020202020204" pitchFamily="34" charset="0"/>
                <a:sym typeface="Wingdings" pitchFamily="2" charset="2"/>
              </a:rPr>
              <a:t>machine learning models</a:t>
            </a:r>
            <a:endParaRPr lang="en-US" sz="4000" b="1" i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79946-4D0C-AD45-8F39-E05A7FB82E98}"/>
              </a:ext>
            </a:extLst>
          </p:cNvPr>
          <p:cNvSpPr txBox="1"/>
          <p:nvPr/>
        </p:nvSpPr>
        <p:spPr>
          <a:xfrm>
            <a:off x="-10774477" y="3600938"/>
            <a:ext cx="1061220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Everyone is talking about models but few have them.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They have the opportunity to transform industries.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They are a consequence of mastering big data.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800" dirty="0">
                <a:latin typeface="Century Gothic" panose="020B0502020202020204" pitchFamily="34" charset="0"/>
              </a:rPr>
              <a:t>Today, their full value is only realized with advanced skills 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55009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41" y="1152667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5601124" y="4043558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238748" y="2229052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4687191" y="2608108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6203754" y="3504747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5645080" y="1488405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9130010" y="1991204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107734" y="1034510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626505" y="2633702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9124350" y="4521384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95" y="2763602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267429" y="5732280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840794" y="187981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2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183816" y="8388198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757181" y="2843899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9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5" grpId="0"/>
      <p:bldP spid="5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78D79B-5D87-8B4B-9C2F-53AA2715F29A}"/>
              </a:ext>
            </a:extLst>
          </p:cNvPr>
          <p:cNvSpPr/>
          <p:nvPr/>
        </p:nvSpPr>
        <p:spPr>
          <a:xfrm>
            <a:off x="-8408" y="1189104"/>
            <a:ext cx="12192000" cy="5531384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DAD0E-C2D4-1C4E-AB1F-14507CF5E303}"/>
              </a:ext>
            </a:extLst>
          </p:cNvPr>
          <p:cNvSpPr txBox="1"/>
          <p:nvPr/>
        </p:nvSpPr>
        <p:spPr>
          <a:xfrm>
            <a:off x="776858" y="1536077"/>
            <a:ext cx="11065049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full set of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queries ahead of time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Small 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bounded input domain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substantial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computation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space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Example: </a:t>
            </a:r>
            <a:r>
              <a:rPr lang="en-US" sz="3200" i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scoring all content for all customers!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Costly update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rescore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everything!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971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23552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74C2FD1-853D-CE4C-8714-0C696321C8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145" y="5187147"/>
            <a:ext cx="2120852" cy="42417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1809002" y="3542374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018183" y="3627376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9" y="2225620"/>
            <a:ext cx="2357373" cy="10972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876" y="4847491"/>
            <a:ext cx="2032000" cy="7366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9999051" y="4753954"/>
            <a:ext cx="1690790" cy="1180396"/>
            <a:chOff x="8558827" y="2824768"/>
            <a:chExt cx="1690790" cy="118039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4935467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371696" y="5751149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674" y="5804159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5962922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307" y="4900021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114857" y="3486909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390555" y="3513698"/>
            <a:ext cx="1066195" cy="12853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4322984" y="3322901"/>
            <a:ext cx="218617" cy="243594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3888459" y="3485893"/>
            <a:ext cx="177660" cy="12043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4509673" y="3462829"/>
            <a:ext cx="1462665" cy="15753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367325" y="3448173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19726" y="3486909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059690" y="3493489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092812" y="3415665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276379" y="3448171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</p:cNvCxnSpPr>
          <p:nvPr/>
        </p:nvCxnSpPr>
        <p:spPr>
          <a:xfrm flipH="1" flipV="1">
            <a:off x="8718500" y="3400727"/>
            <a:ext cx="235016" cy="23581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 flipV="1">
            <a:off x="4736696" y="3521564"/>
            <a:ext cx="3249460" cy="15979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822772" y="3513698"/>
            <a:ext cx="2115931" cy="228648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542956" y="3448171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695355" y="3462830"/>
            <a:ext cx="3480948" cy="226611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739197" y="3353561"/>
            <a:ext cx="1563499" cy="14003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08898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640369" y="60515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C2A921A-EC74-6F4D-8465-D463C43FF01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219170"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2176" y="2225620"/>
            <a:ext cx="2461613" cy="10972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557" y="2225620"/>
            <a:ext cx="1539851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898" y="2034041"/>
            <a:ext cx="1503575" cy="12888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0033" y="2225620"/>
            <a:ext cx="2130683" cy="109728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" y="339112"/>
            <a:ext cx="122228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Wide range of </a:t>
            </a:r>
            <a:b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application</a:t>
            </a:r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and </a:t>
            </a: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5866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019872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 defTabSz="1219139"/>
            <a:r>
              <a:rPr lang="en-US" sz="5400" i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70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1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5" cy="12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3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344" y="308362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 </a:t>
            </a:r>
            <a:b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Abstraction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0627" y="3085055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Optimizations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9" y="2019871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9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9999051" y="4839986"/>
            <a:ext cx="1690790" cy="1180396"/>
            <a:chOff x="8558827" y="2824768"/>
            <a:chExt cx="1690790" cy="11803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9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80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04" y="5907875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6048953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94930"/>
            <a:ext cx="1707129" cy="908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D0A69-A3AE-8F4B-9F2F-AD13EB1F9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69" y="5127251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088508"/>
            <a:ext cx="11344123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6" y="3455924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8" y="6689669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1694" y="5304394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5666230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79348" y="5687746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8" y="5304391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10365" y="5687743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60" y="5845978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110365" y="5304389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6" y="4632206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6" y="4632206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52" y="4632206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6" y="4632206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1118354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1209031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1209031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1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2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1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3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45537" y="5315150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5740060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3745" y="668966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5695" y="5878312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5608" y="2264092"/>
            <a:ext cx="1736806" cy="698557"/>
            <a:chOff x="783992" y="2298303"/>
            <a:chExt cx="1736805" cy="635052"/>
          </a:xfrm>
        </p:grpSpPr>
        <p:sp>
          <p:nvSpPr>
            <p:cNvPr id="84" name="TextBox 83"/>
            <p:cNvSpPr txBox="1"/>
            <p:nvPr/>
          </p:nvSpPr>
          <p:spPr>
            <a:xfrm>
              <a:off x="7839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85" name="Up-Down Arrow 84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450222" y="2264092"/>
            <a:ext cx="1970146" cy="698557"/>
            <a:chOff x="9498601" y="2298303"/>
            <a:chExt cx="1970145" cy="635052"/>
          </a:xfrm>
        </p:grpSpPr>
        <p:sp>
          <p:nvSpPr>
            <p:cNvPr id="87" name="TextBox 86"/>
            <p:cNvSpPr txBox="1"/>
            <p:nvPr/>
          </p:nvSpPr>
          <p:spPr>
            <a:xfrm>
              <a:off x="9741992" y="2323442"/>
              <a:ext cx="1726754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88" name="Up-Down Arrow 87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006294" y="229174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8EB429C-C2E4-FC45-B0FA-2B157FFFE77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069" y="3165249"/>
            <a:ext cx="1493904" cy="11967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329BB1-0A6B-4D4B-AD32-27D74CEAD67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2316" y="4717677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56B0B3-BDF2-AA4D-82B8-BF8C8A5DA9BB}"/>
              </a:ext>
            </a:extLst>
          </p:cNvPr>
          <p:cNvGrpSpPr/>
          <p:nvPr/>
        </p:nvGrpSpPr>
        <p:grpSpPr>
          <a:xfrm>
            <a:off x="1277707" y="7384304"/>
            <a:ext cx="1771229" cy="1799398"/>
            <a:chOff x="7063920" y="4612178"/>
            <a:chExt cx="1746936" cy="1165229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13FA3C8-4A93-1F49-A236-BFAC6E370062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6A12961-21B2-9D4C-A7EA-C4FF4A4FE940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6A49F5B-048E-E340-94D9-6D5A9D49DC57}"/>
              </a:ext>
            </a:extLst>
          </p:cNvPr>
          <p:cNvGrpSpPr/>
          <p:nvPr/>
        </p:nvGrpSpPr>
        <p:grpSpPr>
          <a:xfrm>
            <a:off x="8529151" y="7317820"/>
            <a:ext cx="1771229" cy="1799398"/>
            <a:chOff x="7063920" y="4612178"/>
            <a:chExt cx="1746936" cy="1165229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53B9A467-92C4-A347-96ED-0942DAA3B02C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B938C0-DA16-3C47-B0B9-6C3B9B48A096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445537" y="1262530"/>
            <a:ext cx="11344123" cy="4716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43596" y="1590271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7939" y="8199531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90285" y="6814256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03" y="7176092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37939" y="7197608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37939" y="6814253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068956" y="7197605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651" y="7355840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068956" y="6814251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55447" y="6142068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15507" y="6142068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259143" y="6142068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583147" y="6142068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-63703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768529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-546354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-546354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-546354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-622673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546354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39882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788964" y="757587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7"/>
            <a:ext cx="2326716" cy="1155036"/>
            <a:chOff x="5142568" y="1782082"/>
            <a:chExt cx="2913611" cy="144638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271052" cy="57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04128" y="6825012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622" y="7249922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2336" y="8199530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4286" y="7388174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5608" y="508707"/>
            <a:ext cx="1736806" cy="698557"/>
            <a:chOff x="783992" y="2298303"/>
            <a:chExt cx="1736805" cy="635052"/>
          </a:xfrm>
        </p:grpSpPr>
        <p:sp>
          <p:nvSpPr>
            <p:cNvPr id="84" name="TextBox 83"/>
            <p:cNvSpPr txBox="1"/>
            <p:nvPr/>
          </p:nvSpPr>
          <p:spPr>
            <a:xfrm>
              <a:off x="7839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85" name="Up-Down Arrow 84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450222" y="508707"/>
            <a:ext cx="1970146" cy="698557"/>
            <a:chOff x="9498601" y="2298303"/>
            <a:chExt cx="1970145" cy="635052"/>
          </a:xfrm>
        </p:grpSpPr>
        <p:sp>
          <p:nvSpPr>
            <p:cNvPr id="87" name="TextBox 86"/>
            <p:cNvSpPr txBox="1"/>
            <p:nvPr/>
          </p:nvSpPr>
          <p:spPr>
            <a:xfrm>
              <a:off x="9741992" y="2323442"/>
              <a:ext cx="1726754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88" name="Up-Down Arrow 87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006294" y="536360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F0EA58-0268-8947-B1F3-E674AA2D7DA1}"/>
              </a:ext>
            </a:extLst>
          </p:cNvPr>
          <p:cNvSpPr txBox="1"/>
          <p:nvPr/>
        </p:nvSpPr>
        <p:spPr>
          <a:xfrm>
            <a:off x="729823" y="2709562"/>
            <a:ext cx="109950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Core system: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10K lines of C++ and 8K lines of Python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Open </a:t>
            </a: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ource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(Apache License)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–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hlinkClick r:id="rId16"/>
              </a:rPr>
              <a:t>http://clipper.ai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Designed to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support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production level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query traffic</a:t>
            </a:r>
          </a:p>
          <a:p>
            <a:pPr marL="914400" lvl="1" indent="-457200">
              <a:spcBef>
                <a:spcPts val="1200"/>
              </a:spcBef>
              <a:buFont typeface="Wingdings" pitchFamily="2" charset="2"/>
              <a:buChar char="Ø"/>
              <a:defRPr/>
            </a:pP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Deliver low + predictable latency</a:t>
            </a:r>
            <a:endParaRPr lang="en-US" sz="3200" baseline="0" dirty="0"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914400" lvl="1" indent="-457200">
              <a:spcBef>
                <a:spcPts val="1200"/>
              </a:spcBef>
              <a:buFont typeface="Wingdings" pitchFamily="2" charset="2"/>
              <a:buChar char="Ø"/>
              <a:defRPr/>
            </a:pP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Research goal:</a:t>
            </a:r>
            <a:r>
              <a:rPr lang="en-US" sz="3200" baseline="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baseline="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study reality …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F78F7CE-C165-0347-908B-30B53C72ACA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15" y="1387389"/>
            <a:ext cx="1493904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2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AB4DFD6E-159A-6A4C-BC31-AB954FFF42DD}"/>
              </a:ext>
            </a:extLst>
          </p:cNvPr>
          <p:cNvSpPr/>
          <p:nvPr/>
        </p:nvSpPr>
        <p:spPr>
          <a:xfrm>
            <a:off x="694267" y="2956150"/>
            <a:ext cx="5098354" cy="122718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305327" y="6130713"/>
            <a:ext cx="2607161" cy="38843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54589" y="3564240"/>
            <a:ext cx="38053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 charset="0"/>
                <a:ea typeface="Inconsolata Medium" charset="0"/>
                <a:cs typeface="Inconsolata Medium" charset="0"/>
              </a:rPr>
              <a:t>Query Processor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42942" y="5096320"/>
            <a:ext cx="1348647" cy="1379431"/>
            <a:chOff x="10525305" y="3580956"/>
            <a:chExt cx="1056875" cy="1123065"/>
          </a:xfrm>
        </p:grpSpPr>
        <p:sp>
          <p:nvSpPr>
            <p:cNvPr id="14" name="Can 13"/>
            <p:cNvSpPr/>
            <p:nvPr/>
          </p:nvSpPr>
          <p:spPr>
            <a:xfrm>
              <a:off x="10582055" y="3580956"/>
              <a:ext cx="1000125" cy="112306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305" y="3918529"/>
              <a:ext cx="1056875" cy="62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Redis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ConfigDB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2288482" y="4287840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85525" y="4253484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2488" y="4253484"/>
            <a:ext cx="3473318" cy="94833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17265" y="4407943"/>
            <a:ext cx="0" cy="61730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185862" y="1500194"/>
            <a:ext cx="4537877" cy="760872"/>
            <a:chOff x="400673" y="112413"/>
            <a:chExt cx="3032732" cy="1045703"/>
          </a:xfrm>
        </p:grpSpPr>
        <p:sp>
          <p:nvSpPr>
            <p:cNvPr id="36" name="Rectangle 35"/>
            <p:cNvSpPr/>
            <p:nvPr/>
          </p:nvSpPr>
          <p:spPr>
            <a:xfrm>
              <a:off x="400673" y="112413"/>
              <a:ext cx="303273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1258" y="302705"/>
              <a:ext cx="3022147" cy="71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Applications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700" y="2974596"/>
            <a:ext cx="1060441" cy="94609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23636" y="5030016"/>
            <a:ext cx="1771229" cy="1799398"/>
            <a:chOff x="7063920" y="4612178"/>
            <a:chExt cx="1746936" cy="1165229"/>
          </a:xfrm>
        </p:grpSpPr>
        <p:sp>
          <p:nvSpPr>
            <p:cNvPr id="8" name="Rounded Rectangle 7"/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712" y="4982924"/>
            <a:ext cx="874352" cy="780072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3587058" y="5025248"/>
            <a:ext cx="1771229" cy="1799398"/>
            <a:chOff x="7063920" y="4612178"/>
            <a:chExt cx="1746936" cy="1165229"/>
          </a:xfrm>
        </p:grpSpPr>
        <p:sp>
          <p:nvSpPr>
            <p:cNvPr id="52" name="Rounded Rectangle 51"/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134" y="4978156"/>
            <a:ext cx="874352" cy="78007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39275" y="2931619"/>
            <a:ext cx="3546659" cy="1413368"/>
            <a:chOff x="6867781" y="2874469"/>
            <a:chExt cx="3546659" cy="1413368"/>
          </a:xfrm>
        </p:grpSpPr>
        <p:grpSp>
          <p:nvGrpSpPr>
            <p:cNvPr id="22" name="Group 21"/>
            <p:cNvGrpSpPr/>
            <p:nvPr/>
          </p:nvGrpSpPr>
          <p:grpSpPr>
            <a:xfrm>
              <a:off x="6938375" y="2937059"/>
              <a:ext cx="3476065" cy="1350778"/>
              <a:chOff x="2229823" y="1726138"/>
              <a:chExt cx="4999652" cy="1350778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229823" y="1726138"/>
                <a:ext cx="4999652" cy="135077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26076" y="1768999"/>
                <a:ext cx="3805323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Clipper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Management</a:t>
                </a:r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7781" y="2874469"/>
              <a:ext cx="1060441" cy="946095"/>
            </a:xfrm>
            <a:prstGeom prst="rect">
              <a:avLst/>
            </a:prstGeom>
          </p:spPr>
        </p:pic>
      </p:grpSp>
      <p:cxnSp>
        <p:nvCxnSpPr>
          <p:cNvPr id="55" name="Straight Arrow Connector 54"/>
          <p:cNvCxnSpPr/>
          <p:nvPr/>
        </p:nvCxnSpPr>
        <p:spPr>
          <a:xfrm>
            <a:off x="2677589" y="2290927"/>
            <a:ext cx="0" cy="644941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8973" y="2307382"/>
            <a:ext cx="13516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consolata Medium" charset="0"/>
                <a:ea typeface="Inconsolata Medium" charset="0"/>
                <a:cs typeface="Inconsolata Medium" charset="0"/>
              </a:rPr>
              <a:t>Predict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421732" y="1967456"/>
            <a:ext cx="868162" cy="88665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102525" y="191929"/>
            <a:ext cx="3453098" cy="1861258"/>
            <a:chOff x="8208275" y="5091980"/>
            <a:chExt cx="3453098" cy="1861258"/>
          </a:xfrm>
        </p:grpSpPr>
        <p:grpSp>
          <p:nvGrpSpPr>
            <p:cNvPr id="45" name="Group 44"/>
            <p:cNvGrpSpPr/>
            <p:nvPr/>
          </p:nvGrpSpPr>
          <p:grpSpPr>
            <a:xfrm>
              <a:off x="9700319" y="5091980"/>
              <a:ext cx="1961054" cy="1861258"/>
              <a:chOff x="9006193" y="4152177"/>
              <a:chExt cx="2878595" cy="287859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6193" y="4152177"/>
                <a:ext cx="2878595" cy="2878595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9415688" y="4593974"/>
                <a:ext cx="2042887" cy="1121023"/>
                <a:chOff x="2290860" y="5188205"/>
                <a:chExt cx="4999652" cy="16698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290860" y="5188205"/>
                  <a:ext cx="4999652" cy="166988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005959" y="5280553"/>
                  <a:ext cx="3805322" cy="1489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nconsolata Medium" charset="0"/>
                      <a:ea typeface="Inconsolata Medium" charset="0"/>
                      <a:cs typeface="Inconsolata Medium" charset="0"/>
                    </a:rPr>
                    <a:t>admin</a:t>
                  </a:r>
                </a:p>
              </p:txBody>
            </p:sp>
          </p:grp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8275" y="5995852"/>
              <a:ext cx="1559076" cy="82879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933231" y="5279460"/>
            <a:ext cx="3054678" cy="1101801"/>
            <a:chOff x="6879559" y="968526"/>
            <a:chExt cx="3054678" cy="1101801"/>
          </a:xfrm>
        </p:grpSpPr>
        <p:grpSp>
          <p:nvGrpSpPr>
            <p:cNvPr id="41" name="Group 40"/>
            <p:cNvGrpSpPr/>
            <p:nvPr/>
          </p:nvGrpSpPr>
          <p:grpSpPr>
            <a:xfrm>
              <a:off x="6924087" y="1031116"/>
              <a:ext cx="3010150" cy="1039211"/>
              <a:chOff x="2229823" y="1726138"/>
              <a:chExt cx="4423633" cy="1164438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2229823" y="1726138"/>
                <a:ext cx="4079874" cy="11644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848132" y="1768999"/>
                <a:ext cx="3805324" cy="1000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Prometheus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Monitoring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559" y="968526"/>
              <a:ext cx="878546" cy="783814"/>
            </a:xfrm>
            <a:prstGeom prst="rect">
              <a:avLst/>
            </a:prstGeom>
          </p:spPr>
        </p:pic>
      </p:grpSp>
      <p:cxnSp>
        <p:nvCxnSpPr>
          <p:cNvPr id="63" name="Straight Arrow Connector 62"/>
          <p:cNvCxnSpPr/>
          <p:nvPr/>
        </p:nvCxnSpPr>
        <p:spPr>
          <a:xfrm>
            <a:off x="5723739" y="4344987"/>
            <a:ext cx="1302094" cy="91942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0" idx="1"/>
          </p:cNvCxnSpPr>
          <p:nvPr/>
        </p:nvCxnSpPr>
        <p:spPr>
          <a:xfrm>
            <a:off x="5386010" y="5671367"/>
            <a:ext cx="547221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3B7FD9A-6509-9541-AB4C-7BCD8D6DCC9B}"/>
              </a:ext>
            </a:extLst>
          </p:cNvPr>
          <p:cNvSpPr/>
          <p:nvPr/>
        </p:nvSpPr>
        <p:spPr>
          <a:xfrm>
            <a:off x="2206559" y="2979662"/>
            <a:ext cx="2127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8D2B0FD-DC8A-0C44-BF0A-E6626F6659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544" y="3055342"/>
            <a:ext cx="953398" cy="76373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D67318D-AE22-A147-BA4B-267BDC44F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704" y="5222476"/>
            <a:ext cx="967710" cy="35079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80BFAE5-CAF4-BA4A-B95A-AF1CD19480B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778" y="5166893"/>
            <a:ext cx="882751" cy="46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025935" y="1898548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34301" y="4622098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62004" y="3770649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4731393" y="2953850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4979037" y="4248459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53052" y="14305"/>
            <a:ext cx="12103984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Run alongside other applications with </a:t>
            </a:r>
            <a:r>
              <a:rPr lang="en-US" sz="3600" b="1" dirty="0">
                <a:latin typeface="Century Gothic" panose="020B0502020202020204" pitchFamily="34" charset="0"/>
              </a:rPr>
              <a:t>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5044" y="2499882"/>
            <a:ext cx="2267456" cy="1325267"/>
            <a:chOff x="8048788" y="3894270"/>
            <a:chExt cx="2730979" cy="1325267"/>
          </a:xfrm>
        </p:grpSpPr>
        <p:grpSp>
          <p:nvGrpSpPr>
            <p:cNvPr id="90" name="Group 89"/>
            <p:cNvGrpSpPr/>
            <p:nvPr/>
          </p:nvGrpSpPr>
          <p:grpSpPr>
            <a:xfrm>
              <a:off x="8048788" y="3894270"/>
              <a:ext cx="2730979" cy="1325267"/>
              <a:chOff x="338666" y="3385184"/>
              <a:chExt cx="3888281" cy="1033359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38666" y="3385184"/>
                <a:ext cx="3888281" cy="103335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285898" y="3399870"/>
                <a:ext cx="2941049" cy="55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38235" y="5229398"/>
            <a:ext cx="4177465" cy="1006595"/>
            <a:chOff x="8048788" y="3894269"/>
            <a:chExt cx="4177465" cy="1006595"/>
          </a:xfrm>
        </p:grpSpPr>
        <p:grpSp>
          <p:nvGrpSpPr>
            <p:cNvPr id="100" name="Group 99"/>
            <p:cNvGrpSpPr/>
            <p:nvPr/>
          </p:nvGrpSpPr>
          <p:grpSpPr>
            <a:xfrm>
              <a:off x="8048788" y="3894269"/>
              <a:ext cx="4177465" cy="1006595"/>
              <a:chOff x="338666" y="3385184"/>
              <a:chExt cx="5947742" cy="784879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338666" y="3385184"/>
                <a:ext cx="5947742" cy="78487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8799540" y="3084887"/>
            <a:ext cx="2730979" cy="727833"/>
            <a:chOff x="8048788" y="3894269"/>
            <a:chExt cx="2730979" cy="727833"/>
          </a:xfrm>
        </p:grpSpPr>
        <p:grpSp>
          <p:nvGrpSpPr>
            <p:cNvPr id="105" name="Group 104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6528308" y="4212428"/>
            <a:ext cx="2730979" cy="727833"/>
            <a:chOff x="8048788" y="3894269"/>
            <a:chExt cx="2730979" cy="727833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6E6BC4B-ABD1-2F45-8BAB-A57E8AF3DC10}"/>
              </a:ext>
            </a:extLst>
          </p:cNvPr>
          <p:cNvSpPr/>
          <p:nvPr/>
        </p:nvSpPr>
        <p:spPr>
          <a:xfrm>
            <a:off x="754213" y="3639789"/>
            <a:ext cx="3316567" cy="7983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4A5616-CE2C-9740-B963-E6758EEFF8D5}"/>
              </a:ext>
            </a:extLst>
          </p:cNvPr>
          <p:cNvSpPr txBox="1"/>
          <p:nvPr/>
        </p:nvSpPr>
        <p:spPr>
          <a:xfrm>
            <a:off x="1183764" y="4035362"/>
            <a:ext cx="247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 Medium" charset="0"/>
                <a:ea typeface="Inconsolata Medium" charset="0"/>
                <a:cs typeface="Inconsolata Medium" charset="0"/>
              </a:rPr>
              <a:t>Query Processor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373E2EF-1FF9-3345-8ACC-689535E33B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28" y="3651788"/>
            <a:ext cx="689835" cy="61545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4198986-1B23-7C41-BCBD-F3262AD45BCB}"/>
              </a:ext>
            </a:extLst>
          </p:cNvPr>
          <p:cNvSpPr/>
          <p:nvPr/>
        </p:nvSpPr>
        <p:spPr>
          <a:xfrm>
            <a:off x="1737985" y="3655084"/>
            <a:ext cx="1383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0B85D2A-80D2-0845-8179-1963387F6C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375" y="3704315"/>
            <a:ext cx="620202" cy="496824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6CE379F-E61D-3E44-8807-14A15A03B125}"/>
              </a:ext>
            </a:extLst>
          </p:cNvPr>
          <p:cNvCxnSpPr/>
          <p:nvPr/>
        </p:nvCxnSpPr>
        <p:spPr>
          <a:xfrm flipH="1">
            <a:off x="1563799" y="4514141"/>
            <a:ext cx="11539" cy="54728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5CF1E-B9B9-A34C-99E3-B33A2CA578D1}"/>
              </a:ext>
            </a:extLst>
          </p:cNvPr>
          <p:cNvCxnSpPr/>
          <p:nvPr/>
        </p:nvCxnSpPr>
        <p:spPr>
          <a:xfrm flipH="1">
            <a:off x="3108830" y="4489981"/>
            <a:ext cx="11539" cy="54728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CEA8E8D-2DEA-8A4C-ADDB-F83C327006E6}"/>
              </a:ext>
            </a:extLst>
          </p:cNvPr>
          <p:cNvGrpSpPr/>
          <p:nvPr/>
        </p:nvGrpSpPr>
        <p:grpSpPr>
          <a:xfrm>
            <a:off x="1025935" y="5036064"/>
            <a:ext cx="1245585" cy="1052166"/>
            <a:chOff x="7063920" y="4612178"/>
            <a:chExt cx="1746936" cy="968879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066ACC84-ECD6-6C41-961D-4E0083C684D9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AD354D0-7E03-694A-BFC3-5AC8F59C0049}"/>
                </a:ext>
              </a:extLst>
            </p:cNvPr>
            <p:cNvSpPr txBox="1"/>
            <p:nvPr/>
          </p:nvSpPr>
          <p:spPr>
            <a:xfrm>
              <a:off x="7063920" y="5007966"/>
              <a:ext cx="1718751" cy="53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38E20CE-E65A-434A-9CE4-885930D635A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21" y="5002946"/>
            <a:ext cx="614872" cy="548571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6FD2C8E-F27E-1E43-A9D6-BE17FCAE6569}"/>
              </a:ext>
            </a:extLst>
          </p:cNvPr>
          <p:cNvGrpSpPr/>
          <p:nvPr/>
        </p:nvGrpSpPr>
        <p:grpSpPr>
          <a:xfrm>
            <a:off x="2476999" y="5032711"/>
            <a:ext cx="1245585" cy="1052166"/>
            <a:chOff x="7063920" y="4612178"/>
            <a:chExt cx="1746936" cy="96887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AD8416CE-5CE3-CA42-88DF-36A28BD62BFF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2329665-A9BC-DA4D-912C-02590D029DAA}"/>
                </a:ext>
              </a:extLst>
            </p:cNvPr>
            <p:cNvSpPr txBox="1"/>
            <p:nvPr/>
          </p:nvSpPr>
          <p:spPr>
            <a:xfrm>
              <a:off x="7063920" y="5007966"/>
              <a:ext cx="1718751" cy="53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06EC6E4-77C9-5D44-8405-BDC1F49B060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085" y="4999593"/>
            <a:ext cx="614872" cy="54857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836F523-CA40-F14A-AF6A-AE482871A42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65" y="5171407"/>
            <a:ext cx="680525" cy="24669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1B30F9E-5414-C94C-B457-6E0AE5EF8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498" y="5132319"/>
            <a:ext cx="620779" cy="3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Getting Started with Clipper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A4B15-DEB9-2647-8C5A-9BCF4A6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02" y="1694996"/>
            <a:ext cx="11221192" cy="4800806"/>
          </a:xfrm>
        </p:spPr>
        <p:txBody>
          <a:bodyPr>
            <a:norm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3000"/>
              </a:spcBef>
              <a:buClrTx/>
              <a:buSzTx/>
              <a:buNone/>
              <a:defRPr/>
            </a:pPr>
            <a:r>
              <a:rPr lang="en-US" sz="36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Tutorials</a:t>
            </a: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at </a:t>
            </a: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  <a:hlinkClick r:id="rId3"/>
              </a:rPr>
              <a:t>http://clipper.ai</a:t>
            </a: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</a:t>
            </a:r>
          </a:p>
          <a:p>
            <a:pPr marL="0" lvl="0" indent="0" defTabSz="914400">
              <a:lnSpc>
                <a:spcPct val="100000"/>
              </a:lnSpc>
              <a:spcBef>
                <a:spcPts val="3000"/>
              </a:spcBef>
              <a:buClrTx/>
              <a:buSzTx/>
              <a:buNone/>
              <a:defRPr/>
            </a:pP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Docker images available </a:t>
            </a:r>
            <a:r>
              <a:rPr lang="en-US" sz="36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on </a:t>
            </a:r>
            <a:r>
              <a:rPr lang="en-US" sz="3600" b="1" dirty="0" err="1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DockerHub</a:t>
            </a:r>
            <a:r>
              <a:rPr lang="en-US" sz="36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</a:t>
            </a:r>
          </a:p>
          <a:p>
            <a:pPr marL="0" lvl="0" indent="0" defTabSz="914400">
              <a:lnSpc>
                <a:spcPct val="100000"/>
              </a:lnSpc>
              <a:spcBef>
                <a:spcPts val="3000"/>
              </a:spcBef>
              <a:buClrTx/>
              <a:buSzTx/>
              <a:buNone/>
              <a:defRPr/>
            </a:pP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Clipper admin is distributed as </a:t>
            </a:r>
            <a:r>
              <a:rPr lang="en-US" sz="36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pip package</a:t>
            </a: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:</a:t>
            </a:r>
          </a:p>
          <a:p>
            <a:pPr marL="14287" lvl="0" indent="0" defTabSz="914400">
              <a:lnSpc>
                <a:spcPct val="100000"/>
              </a:lnSpc>
              <a:spcBef>
                <a:spcPts val="3000"/>
              </a:spcBef>
              <a:buClrTx/>
              <a:buSzTx/>
              <a:buNone/>
              <a:defRPr/>
            </a:pP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		</a:t>
            </a:r>
            <a:r>
              <a:rPr lang="en-US" sz="3600" dirty="0">
                <a:latin typeface="Consolas" panose="020B0609020204030204" pitchFamily="49" charset="0"/>
                <a:ea typeface="Inconsolata Medium" charset="0"/>
                <a:cs typeface="Consolas" panose="020B0609020204030204" pitchFamily="49" charset="0"/>
              </a:rPr>
              <a:t>pip install </a:t>
            </a:r>
            <a:r>
              <a:rPr lang="en-US" sz="3600" dirty="0" err="1">
                <a:latin typeface="Consolas" panose="020B0609020204030204" pitchFamily="49" charset="0"/>
                <a:ea typeface="Inconsolata Medium" charset="0"/>
                <a:cs typeface="Consolas" panose="020B0609020204030204" pitchFamily="49" charset="0"/>
              </a:rPr>
              <a:t>clipper_admin</a:t>
            </a:r>
            <a:endParaRPr lang="en-US" sz="3600" dirty="0">
              <a:latin typeface="Consolas" panose="020B0609020204030204" pitchFamily="49" charset="0"/>
              <a:ea typeface="Helvetica Neue Medium" charset="0"/>
              <a:cs typeface="Consolas" panose="020B0609020204030204" pitchFamily="49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3000"/>
              </a:spcBef>
              <a:buClrTx/>
              <a:buSzTx/>
              <a:buNone/>
              <a:defRPr/>
            </a:pPr>
            <a:r>
              <a:rPr lang="en-US" sz="36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Get up and running </a:t>
            </a:r>
            <a:r>
              <a:rPr lang="en-US" sz="36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without compiling</a:t>
            </a:r>
            <a:endParaRPr lang="en-US" sz="3600" dirty="0">
              <a:latin typeface="Century Gothic" panose="020B0502020202020204" pitchFamily="34" charset="0"/>
              <a:ea typeface="Inconsolata Medium" charset="0"/>
              <a:cs typeface="Inconsolat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2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5F34000-7253-2E4E-9A60-39423C5311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98" y="5371322"/>
            <a:ext cx="1034775" cy="57169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3C4360B9-393A-FD49-B7B0-9FE6EAF685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024" y="5371322"/>
            <a:ext cx="1075474" cy="57169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F610366F-EF7F-B24F-AEC2-24C95AA92D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143" y="5371322"/>
            <a:ext cx="1075474" cy="571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What is the </a:t>
            </a:r>
            <a:br>
              <a:rPr lang="en-US" sz="5400" dirty="0">
                <a:latin typeface="Century Gothic" panose="020B0502020202020204" pitchFamily="34" charset="0"/>
              </a:rPr>
            </a:br>
            <a:r>
              <a:rPr lang="en-US" sz="5400" b="1" i="1" dirty="0">
                <a:latin typeface="Century Gothic" panose="020B0502020202020204" pitchFamily="34" charset="0"/>
              </a:rPr>
              <a:t>Machine Learning Lifecycle</a:t>
            </a:r>
            <a:r>
              <a:rPr lang="en-US" sz="5400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89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115CA-30A1-8E48-B272-B94AB088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Clipper Design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4287" indent="0">
              <a:lnSpc>
                <a:spcPct val="120000"/>
              </a:lnSpc>
              <a:spcBef>
                <a:spcPts val="3400"/>
              </a:spcBef>
              <a:buClr>
                <a:schemeClr val="accent6">
                  <a:lumMod val="75000"/>
                </a:schemeClr>
              </a:buClr>
              <a:buNone/>
            </a:pPr>
            <a:r>
              <a:rPr lang="en-US" sz="43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Containerized frameworks:</a:t>
            </a:r>
            <a:r>
              <a:rPr lang="en-US" sz="43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</a:t>
            </a:r>
            <a:r>
              <a:rPr lang="en-US" sz="4300" dirty="0">
                <a:latin typeface="Century Gothic" panose="020B0502020202020204" pitchFamily="34" charset="0"/>
              </a:rPr>
              <a:t>unified abstraction and framework level isolation and scaling</a:t>
            </a:r>
          </a:p>
          <a:p>
            <a:pPr marL="14287" indent="0">
              <a:lnSpc>
                <a:spcPct val="120000"/>
              </a:lnSpc>
              <a:spcBef>
                <a:spcPts val="3400"/>
              </a:spcBef>
              <a:buClr>
                <a:schemeClr val="accent6">
                  <a:lumMod val="75000"/>
                </a:schemeClr>
              </a:buClr>
              <a:buNone/>
            </a:pPr>
            <a:r>
              <a:rPr lang="en-US" sz="43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Cross-framework caching and batching: </a:t>
            </a:r>
            <a:r>
              <a:rPr lang="en-US" sz="4300" dirty="0">
                <a:latin typeface="Century Gothic" panose="020B0502020202020204" pitchFamily="34" charset="0"/>
              </a:rPr>
              <a:t>optimize throughput and latency</a:t>
            </a:r>
          </a:p>
          <a:p>
            <a:pPr marL="14287" indent="0">
              <a:lnSpc>
                <a:spcPct val="120000"/>
              </a:lnSpc>
              <a:spcBef>
                <a:spcPts val="3400"/>
              </a:spcBef>
              <a:buClr>
                <a:schemeClr val="accent6">
                  <a:lumMod val="75000"/>
                </a:schemeClr>
              </a:buClr>
              <a:buNone/>
            </a:pPr>
            <a:r>
              <a:rPr lang="en-US" sz="4300" b="1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Cross-framework model composition:</a:t>
            </a:r>
            <a:r>
              <a:rPr lang="en-US" sz="4300" dirty="0">
                <a:latin typeface="Century Gothic" panose="020B0502020202020204" pitchFamily="34" charset="0"/>
                <a:ea typeface="Helvetica Neue Medium" charset="0"/>
                <a:cs typeface="Helvetica Neue Medium" charset="0"/>
              </a:rPr>
              <a:t> </a:t>
            </a:r>
            <a:r>
              <a:rPr lang="en-US" sz="4300" dirty="0">
                <a:latin typeface="Century Gothic" panose="020B0502020202020204" pitchFamily="34" charset="0"/>
              </a:rPr>
              <a:t>improved accuracy through ensembles and bandits</a:t>
            </a:r>
          </a:p>
        </p:txBody>
      </p:sp>
    </p:spTree>
    <p:extLst>
      <p:ext uri="{BB962C8B-B14F-4D97-AF65-F5344CB8AC3E}">
        <p14:creationId xmlns:p14="http://schemas.microsoft.com/office/powerpoint/2010/main" val="21996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2298303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1690" y="5304390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5304390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5304390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Clipper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Neue" charset="0"/>
                  <a:ea typeface="+mn-ea"/>
                  <a:cs typeface="+mn-cs"/>
                </a:rPr>
                <a:t>VW</a:t>
              </a: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5315148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6689666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25223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Neue" charset="0"/>
                  <a:ea typeface="+mn-ea"/>
                  <a:cs typeface="+mn-cs"/>
                </a:rPr>
                <a:t>VW</a:t>
              </a: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0AC70C31-1B3E-1E43-8570-95022BC6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38" y="-3221179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Clipper Architecture</a:t>
            </a:r>
          </a:p>
        </p:txBody>
      </p:sp>
      <p:sp>
        <p:nvSpPr>
          <p:cNvPr id="67" name="Content Placeholder 3">
            <a:extLst>
              <a:ext uri="{FF2B5EF4-FFF2-40B4-BE49-F238E27FC236}">
                <a16:creationId xmlns:a16="http://schemas.microsoft.com/office/drawing/2014/main" id="{FAE04AA8-38AB-834B-A428-E41D1E4EBBD3}"/>
              </a:ext>
            </a:extLst>
          </p:cNvPr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Common Interface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sym typeface="Wingdings"/>
              </a:rPr>
              <a:t>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Simplifies Deployment: 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Evaluate models using original code &amp; systems</a:t>
            </a:r>
          </a:p>
        </p:txBody>
      </p:sp>
    </p:spTree>
    <p:extLst>
      <p:ext uri="{BB962C8B-B14F-4D97-AF65-F5344CB8AC3E}">
        <p14:creationId xmlns:p14="http://schemas.microsoft.com/office/powerpoint/2010/main" val="63071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7978" y="1996440"/>
            <a:ext cx="6610582" cy="1965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4920" y="2225040"/>
            <a:ext cx="62636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538" y="4127264"/>
            <a:ext cx="10238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API support for many programming languages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Python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Java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C/C++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88340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Neue" charset="0"/>
                  <a:ea typeface="+mn-ea"/>
                  <a:cs typeface="+mn-cs"/>
                </a:rPr>
                <a:t>VW</a:t>
              </a: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9001" y="953865"/>
            <a:ext cx="111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Package model implementation </a:t>
            </a: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and dependencies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600196"/>
            <a:ext cx="10482824" cy="4848445"/>
            <a:chOff x="445537" y="5304390"/>
            <a:chExt cx="3361842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653" y="4731674"/>
            <a:ext cx="2918693" cy="155249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kumimoji="0" lang="en-US" sz="5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232175" y="3109278"/>
            <a:ext cx="5727649" cy="1582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2661" y="3319965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</p:spTree>
    <p:extLst>
      <p:ext uri="{BB962C8B-B14F-4D97-AF65-F5344CB8AC3E}">
        <p14:creationId xmlns:p14="http://schemas.microsoft.com/office/powerpoint/2010/main" val="32843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079346" y="2018242"/>
            <a:ext cx="1810909" cy="1374518"/>
            <a:chOff x="6079346" y="5304390"/>
            <a:chExt cx="1810909" cy="137451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4DA1E5-58F3-4E4A-BBF3-A5DA258B57AA}"/>
              </a:ext>
            </a:extLst>
          </p:cNvPr>
          <p:cNvGrpSpPr/>
          <p:nvPr/>
        </p:nvGrpSpPr>
        <p:grpSpPr>
          <a:xfrm>
            <a:off x="4031690" y="1346055"/>
            <a:ext cx="1810909" cy="2046705"/>
            <a:chOff x="4031690" y="1346055"/>
            <a:chExt cx="1810909" cy="2046705"/>
          </a:xfrm>
        </p:grpSpPr>
        <p:grpSp>
          <p:nvGrpSpPr>
            <p:cNvPr id="9" name="Group 8"/>
            <p:cNvGrpSpPr/>
            <p:nvPr/>
          </p:nvGrpSpPr>
          <p:grpSpPr>
            <a:xfrm>
              <a:off x="4031690" y="2018242"/>
              <a:ext cx="1810909" cy="1374518"/>
              <a:chOff x="4031690" y="5304390"/>
              <a:chExt cx="1810909" cy="137451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285691" y="5878308"/>
                <a:ext cx="152477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256913" y="1346055"/>
              <a:ext cx="1197411" cy="635052"/>
              <a:chOff x="1055580" y="4658605"/>
              <a:chExt cx="1197411" cy="635052"/>
            </a:xfrm>
          </p:grpSpPr>
          <p:sp>
            <p:nvSpPr>
              <p:cNvPr id="74" name="Up-Down Arrow 73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3C487A-604D-F64F-A9CC-53C1814199A1}"/>
              </a:ext>
            </a:extLst>
          </p:cNvPr>
          <p:cNvGrpSpPr/>
          <p:nvPr/>
        </p:nvGrpSpPr>
        <p:grpSpPr>
          <a:xfrm>
            <a:off x="8110363" y="1346055"/>
            <a:ext cx="2418934" cy="2046705"/>
            <a:chOff x="8110363" y="1346055"/>
            <a:chExt cx="2418934" cy="2046705"/>
          </a:xfrm>
        </p:grpSpPr>
        <p:grpSp>
          <p:nvGrpSpPr>
            <p:cNvPr id="13" name="Group 12"/>
            <p:cNvGrpSpPr/>
            <p:nvPr/>
          </p:nvGrpSpPr>
          <p:grpSpPr>
            <a:xfrm>
              <a:off x="8110363" y="2018242"/>
              <a:ext cx="2418934" cy="1374518"/>
              <a:chOff x="8110363" y="5304390"/>
              <a:chExt cx="2418934" cy="137451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624554" y="1346055"/>
              <a:ext cx="1197411" cy="635052"/>
              <a:chOff x="1055580" y="4658605"/>
              <a:chExt cx="1197411" cy="635052"/>
            </a:xfrm>
          </p:grpSpPr>
          <p:sp>
            <p:nvSpPr>
              <p:cNvPr id="80" name="Up-Down Arrow 7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Neue" charset="0"/>
                  <a:ea typeface="+mn-ea"/>
                  <a:cs typeface="+mn-cs"/>
                </a:rPr>
                <a:t>VW</a:t>
              </a: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45537" y="2029000"/>
            <a:ext cx="3361842" cy="1374518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Common Interface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sym typeface="Wingdings"/>
              </a:rPr>
              <a:t>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Simplifies Deployment: 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Evaluate models using original code &amp; systems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Models run in separate processes as Docker containers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Resource isolation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: ML frameworks can be buggy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4A9BD0D-CC13-104B-993D-B8FC4BACE98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029" y="2494373"/>
            <a:ext cx="1495588" cy="7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7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22444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360494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9E96B-32C1-6546-B09A-6B64226A3943}"/>
              </a:ext>
            </a:extLst>
          </p:cNvPr>
          <p:cNvGrpSpPr/>
          <p:nvPr/>
        </p:nvGrpSpPr>
        <p:grpSpPr>
          <a:xfrm>
            <a:off x="2417193" y="1346055"/>
            <a:ext cx="1810909" cy="2046705"/>
            <a:chOff x="2417193" y="1346055"/>
            <a:chExt cx="1810909" cy="2046705"/>
          </a:xfrm>
        </p:grpSpPr>
        <p:grpSp>
          <p:nvGrpSpPr>
            <p:cNvPr id="9" name="Group 8"/>
            <p:cNvGrpSpPr/>
            <p:nvPr/>
          </p:nvGrpSpPr>
          <p:grpSpPr>
            <a:xfrm>
              <a:off x="2417193" y="2018242"/>
              <a:ext cx="1810909" cy="1374518"/>
              <a:chOff x="4031690" y="5304390"/>
              <a:chExt cx="1810909" cy="137451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285691" y="5878308"/>
                <a:ext cx="152477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642416" y="1346055"/>
              <a:ext cx="1197411" cy="635052"/>
              <a:chOff x="1055580" y="4658605"/>
              <a:chExt cx="1197411" cy="635052"/>
            </a:xfrm>
          </p:grpSpPr>
          <p:sp>
            <p:nvSpPr>
              <p:cNvPr id="74" name="Up-Down Arrow 73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457976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7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b="1" dirty="0"/>
              <a:t>Resource isolation</a:t>
            </a:r>
            <a:r>
              <a:rPr lang="en-US" dirty="0"/>
              <a:t>: ML frameworks can be buggy</a:t>
            </a:r>
          </a:p>
          <a:p>
            <a:pPr lvl="1"/>
            <a:r>
              <a:rPr lang="en-US" b="1" dirty="0"/>
              <a:t>Scale-out</a:t>
            </a:r>
            <a:r>
              <a:rPr lang="en-US" dirty="0"/>
              <a:t> at the level of individual models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74585D-8822-404C-A795-8EC362294F3A}"/>
              </a:ext>
            </a:extLst>
          </p:cNvPr>
          <p:cNvGrpSpPr/>
          <p:nvPr/>
        </p:nvGrpSpPr>
        <p:grpSpPr>
          <a:xfrm>
            <a:off x="10267791" y="1346055"/>
            <a:ext cx="2418934" cy="2046705"/>
            <a:chOff x="10267791" y="1346055"/>
            <a:chExt cx="2418934" cy="2046705"/>
          </a:xfrm>
        </p:grpSpPr>
        <p:grpSp>
          <p:nvGrpSpPr>
            <p:cNvPr id="85" name="Group 84"/>
            <p:cNvGrpSpPr/>
            <p:nvPr/>
          </p:nvGrpSpPr>
          <p:grpSpPr>
            <a:xfrm>
              <a:off x="10267791" y="2018242"/>
              <a:ext cx="2418934" cy="1374518"/>
              <a:chOff x="8110363" y="5304390"/>
              <a:chExt cx="2418934" cy="137451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0781982" y="1346055"/>
              <a:ext cx="1197411" cy="635052"/>
              <a:chOff x="1055580" y="4658605"/>
              <a:chExt cx="1197411" cy="635052"/>
            </a:xfrm>
          </p:grpSpPr>
          <p:sp>
            <p:nvSpPr>
              <p:cNvPr id="90" name="Up-Down Arrow 8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673468" y="2779863"/>
            <a:ext cx="542513" cy="147044"/>
            <a:chOff x="10658591" y="6109729"/>
            <a:chExt cx="874878" cy="237129"/>
          </a:xfrm>
        </p:grpSpPr>
        <p:sp>
          <p:nvSpPr>
            <p:cNvPr id="93" name="Oval 92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566994" y="1355580"/>
            <a:ext cx="1197411" cy="635052"/>
            <a:chOff x="1055580" y="4658605"/>
            <a:chExt cx="1197411" cy="635052"/>
          </a:xfrm>
        </p:grpSpPr>
        <p:sp>
          <p:nvSpPr>
            <p:cNvPr id="115" name="Up-Down Arrow 114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481523" y="1341289"/>
            <a:ext cx="1197411" cy="635052"/>
            <a:chOff x="1055580" y="4658605"/>
            <a:chExt cx="1197411" cy="635052"/>
          </a:xfrm>
        </p:grpSpPr>
        <p:sp>
          <p:nvSpPr>
            <p:cNvPr id="122" name="Up-Down Arrow 12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338757" y="2007505"/>
            <a:ext cx="1810909" cy="1374518"/>
            <a:chOff x="6079346" y="5304390"/>
            <a:chExt cx="1810909" cy="1374518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6507" y="2018242"/>
            <a:ext cx="1810909" cy="1374518"/>
            <a:chOff x="6079346" y="5304390"/>
            <a:chExt cx="1810909" cy="1374518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32" name="Rectangle 131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8252149" y="2031231"/>
            <a:ext cx="1810909" cy="1374518"/>
            <a:chOff x="6079346" y="5304390"/>
            <a:chExt cx="1810909" cy="1374518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36" name="Rectangle 135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D5B3026-B85B-E24F-84C4-47183338F568}"/>
              </a:ext>
            </a:extLst>
          </p:cNvPr>
          <p:cNvGrpSpPr/>
          <p:nvPr/>
        </p:nvGrpSpPr>
        <p:grpSpPr>
          <a:xfrm>
            <a:off x="-1128757" y="2022125"/>
            <a:ext cx="3361842" cy="1374518"/>
            <a:chOff x="445537" y="5304390"/>
            <a:chExt cx="3361842" cy="137451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EDA8D64-5DDC-E248-B723-E09045C693F9}"/>
                </a:ext>
              </a:extLst>
            </p:cNvPr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80352F3-BAAB-534E-90C8-BB57B4A9B160}"/>
                </a:ext>
              </a:extLst>
            </p:cNvPr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41F057C2-8F5C-7C47-B19F-7753355C4D5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3265" y="2487498"/>
            <a:ext cx="1495588" cy="7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5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088508"/>
            <a:ext cx="11344123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6" y="3455924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8" y="6689669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1694" y="5304394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5666230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79348" y="5687746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8" y="5304391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10365" y="5687743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60" y="5845978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110365" y="5304389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6" y="4632206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6" y="4632206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52" y="4632206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6" y="4632206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1118354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1209031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1209031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1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2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1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3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5537" y="5315150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013745" y="668966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5695" y="5878312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5608" y="2264092"/>
            <a:ext cx="1736806" cy="698557"/>
            <a:chOff x="783992" y="2298303"/>
            <a:chExt cx="1736805" cy="635052"/>
          </a:xfrm>
        </p:grpSpPr>
        <p:sp>
          <p:nvSpPr>
            <p:cNvPr id="84" name="TextBox 83"/>
            <p:cNvSpPr txBox="1"/>
            <p:nvPr/>
          </p:nvSpPr>
          <p:spPr>
            <a:xfrm>
              <a:off x="7839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85" name="Up-Down Arrow 84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450222" y="2264092"/>
            <a:ext cx="1970146" cy="698557"/>
            <a:chOff x="9498601" y="2298303"/>
            <a:chExt cx="1970145" cy="635052"/>
          </a:xfrm>
        </p:grpSpPr>
        <p:sp>
          <p:nvSpPr>
            <p:cNvPr id="87" name="TextBox 86"/>
            <p:cNvSpPr txBox="1"/>
            <p:nvPr/>
          </p:nvSpPr>
          <p:spPr>
            <a:xfrm>
              <a:off x="9741992" y="2323442"/>
              <a:ext cx="1726754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88" name="Up-Down Arrow 87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006294" y="229174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8EB429C-C2E4-FC45-B0FA-2B157FFFE77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069" y="3165249"/>
            <a:ext cx="1493904" cy="119671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5142DFC-35BB-3648-97DE-371544DB57B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664" y="5824516"/>
            <a:ext cx="1495588" cy="7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2" y="1781929"/>
            <a:ext cx="1736806" cy="635052"/>
            <a:chOff x="783992" y="2298303"/>
            <a:chExt cx="1736805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2" y="2323442"/>
              <a:ext cx="148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6" y="1781929"/>
            <a:ext cx="1970146" cy="635052"/>
            <a:chOff x="9498601" y="2298303"/>
            <a:chExt cx="1970145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8" y="180706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4702" y="394678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2" y="3126307"/>
            <a:ext cx="10997397" cy="675638"/>
            <a:chOff x="634701" y="3126303"/>
            <a:chExt cx="10997397" cy="675637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7486" y="3280418"/>
              <a:ext cx="605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Combine predictions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across frameworks</a:t>
              </a:r>
              <a:endParaRPr lang="en-US" sz="2400" b="1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FA94CFA-3D07-AF44-988B-993E94FDF1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664" y="6460237"/>
            <a:ext cx="1495588" cy="7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2" y="1781929"/>
            <a:ext cx="1736806" cy="635052"/>
            <a:chOff x="783992" y="2298303"/>
            <a:chExt cx="1736805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2" y="2323442"/>
              <a:ext cx="148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6" y="1781929"/>
            <a:ext cx="1970146" cy="635052"/>
            <a:chOff x="9498601" y="2298303"/>
            <a:chExt cx="1970145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8" y="180706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4702" y="3126307"/>
            <a:ext cx="10997397" cy="675638"/>
            <a:chOff x="634701" y="3126303"/>
            <a:chExt cx="10997397" cy="675637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7486" y="3280418"/>
              <a:ext cx="605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Combine predictions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across frameworks</a:t>
              </a:r>
              <a:endParaRPr lang="en-US" sz="2400" b="1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200009" y="-333961"/>
            <a:ext cx="12558713" cy="8363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4702" y="394678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0180" y="2268758"/>
            <a:ext cx="2481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Optimized</a:t>
            </a:r>
            <a:b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Batching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6692" y="2545758"/>
            <a:ext cx="2141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Caching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96171" y="2268758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421937" y="2268758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Model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23745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452" y="5054155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6298" y="5721461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Identifying</a:t>
            </a:r>
            <a:r>
              <a:rPr lang="en-US" sz="2800" dirty="0">
                <a:latin typeface="Century Gothic" panose="020B0502020202020204" pitchFamily="34" charset="0"/>
              </a:rPr>
              <a:t> potential sources of data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Joining</a:t>
            </a:r>
            <a:r>
              <a:rPr lang="en-US" sz="2800" dirty="0">
                <a:latin typeface="Century Gothic" panose="020B0502020202020204" pitchFamily="34" charset="0"/>
              </a:rPr>
              <a:t> data from multiple sources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Addressing</a:t>
            </a:r>
            <a:r>
              <a:rPr lang="en-US" sz="2800" b="1" dirty="0">
                <a:latin typeface="Century Gothic" panose="020B0502020202020204" pitchFamily="34" charset="0"/>
              </a:rPr>
              <a:t> missing values </a:t>
            </a:r>
            <a:r>
              <a:rPr lang="en-US" sz="2800" dirty="0">
                <a:latin typeface="Century Gothic" panose="020B0502020202020204" pitchFamily="34" charset="0"/>
              </a:rPr>
              <a:t>and</a:t>
            </a:r>
            <a:r>
              <a:rPr lang="en-US" sz="2800" b="1" dirty="0">
                <a:latin typeface="Century Gothic" panose="020B0502020202020204" pitchFamily="34" charset="0"/>
              </a:rPr>
              <a:t> outliers</a:t>
            </a: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Plotting </a:t>
            </a:r>
            <a:r>
              <a:rPr lang="en-US" sz="2800" dirty="0">
                <a:latin typeface="Century Gothic" panose="020B0502020202020204" pitchFamily="34" charset="0"/>
              </a:rPr>
              <a:t>trends to identify </a:t>
            </a:r>
            <a:r>
              <a:rPr lang="en-US" sz="2800" b="1" dirty="0">
                <a:latin typeface="Century Gothic" panose="020B0502020202020204" pitchFamily="34" charset="0"/>
              </a:rPr>
              <a:t>anomalies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4664607" y="4278266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226794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Why batching helps: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25171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8" grpId="0"/>
      <p:bldP spid="5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Why batching helps: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Latency-aware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99538" y="3557626"/>
            <a:ext cx="7092462" cy="3187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Clipper Solution:</a:t>
            </a: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</a:endParaRPr>
          </a:p>
          <a:p>
            <a:pPr marL="14287" marR="0" lvl="0" indent="0" algn="ctr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Adaptively tradeoff latency and throughput</a:t>
            </a:r>
            <a:r>
              <a:rPr kumimoji="0" lang="is-I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…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charset="0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Inc. batch size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until the latency objective is exceeded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Additive Increase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)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If latency exceeds SLO cut batch size by a fraction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Multiplicative Decrease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charset="0"/>
                <a:ea typeface="Helvetica Neue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556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911"/>
          <a:stretch/>
        </p:blipFill>
        <p:spPr>
          <a:xfrm>
            <a:off x="4406024" y="1106220"/>
            <a:ext cx="7763256" cy="2668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251" y="3704524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93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008" y="1137706"/>
            <a:ext cx="7759992" cy="5069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32" name="Down Arrow 31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44" y="1149801"/>
            <a:ext cx="7763256" cy="5071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0" y="705852"/>
            <a:ext cx="4019218" cy="5430849"/>
            <a:chOff x="2891249" y="-658358"/>
            <a:chExt cx="4019216" cy="6388198"/>
          </a:xfrm>
        </p:grpSpPr>
        <p:sp>
          <p:nvSpPr>
            <p:cNvPr id="17" name="TextBox 16"/>
            <p:cNvSpPr txBox="1"/>
            <p:nvPr/>
          </p:nvSpPr>
          <p:spPr>
            <a:xfrm>
              <a:off x="2891249" y="1604968"/>
              <a:ext cx="3483645" cy="6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901129" y="-658358"/>
              <a:ext cx="1009336" cy="6388198"/>
              <a:chOff x="5901129" y="-688338"/>
              <a:chExt cx="1009336" cy="638819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6405797" y="-688338"/>
                <a:ext cx="0" cy="5829966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3005201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327" y="2033204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2926685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651" y="242576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Latency-aware</a:t>
            </a:r>
          </a:p>
        </p:txBody>
      </p:sp>
    </p:spTree>
    <p:extLst>
      <p:ext uri="{BB962C8B-B14F-4D97-AF65-F5344CB8AC3E}">
        <p14:creationId xmlns:p14="http://schemas.microsoft.com/office/powerpoint/2010/main" val="3434238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236462" y="3326936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99021" y="3446809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3800" b="1" dirty="0" err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145133" y="2854179"/>
            <a:ext cx="1234768" cy="445203"/>
            <a:chOff x="3220524" y="2216314"/>
            <a:chExt cx="2004570" cy="762037"/>
          </a:xfrm>
        </p:grpSpPr>
        <p:sp>
          <p:nvSpPr>
            <p:cNvPr id="128" name="TextBox 127"/>
            <p:cNvSpPr txBox="1"/>
            <p:nvPr/>
          </p:nvSpPr>
          <p:spPr>
            <a:xfrm>
              <a:off x="3220524" y="2240818"/>
              <a:ext cx="1751504" cy="737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>
                <a:defRPr/>
              </a:pPr>
              <a:r>
                <a:rPr lang="en-US" sz="2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129" name="Up-Down Arrow 128"/>
            <p:cNvSpPr/>
            <p:nvPr/>
          </p:nvSpPr>
          <p:spPr>
            <a:xfrm>
              <a:off x="4972028" y="2216314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597609" y="282166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Interface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810362" y="5535414"/>
            <a:ext cx="1115477" cy="25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42" y="4748244"/>
            <a:ext cx="2021291" cy="1429177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234269" y="2141506"/>
            <a:ext cx="3560039" cy="61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73222" y="2200122"/>
            <a:ext cx="1861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1219139">
              <a:defRPr/>
            </a:pPr>
            <a:r>
              <a:rPr lang="en-US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Overhead of decoupled architecture</a:t>
            </a:r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4368100" y="2334529"/>
            <a:ext cx="7233357" cy="3804169"/>
            <a:chOff x="445537" y="1118351"/>
            <a:chExt cx="11414683" cy="6003212"/>
          </a:xfrm>
        </p:grpSpPr>
        <p:sp>
          <p:nvSpPr>
            <p:cNvPr id="207" name="Rectangle 20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4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221007" y="3139109"/>
              <a:ext cx="3357334" cy="1214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r>
                <a:rPr lang="en-US" sz="44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565183" y="2298303"/>
              <a:ext cx="1955614" cy="705106"/>
              <a:chOff x="565183" y="2298303"/>
              <a:chExt cx="1955614" cy="705106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565183" y="2323443"/>
                <a:ext cx="1702547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914377">
                  <a:defRPr/>
                </a:pPr>
                <a:r>
                  <a: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57" name="Up-Down Arrow 256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9352297" y="2298303"/>
              <a:ext cx="2507923" cy="705106"/>
              <a:chOff x="9498601" y="2298303"/>
              <a:chExt cx="2507923" cy="705106"/>
            </a:xfrm>
          </p:grpSpPr>
          <p:sp>
            <p:nvSpPr>
              <p:cNvPr id="254" name="TextBox 253"/>
              <p:cNvSpPr txBox="1"/>
              <p:nvPr/>
            </p:nvSpPr>
            <p:spPr>
              <a:xfrm>
                <a:off x="9741993" y="2323443"/>
                <a:ext cx="2264531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2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255" name="Up-Down Arrow 254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054678" y="2323442"/>
              <a:ext cx="4591798" cy="6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2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4031690" y="5304390"/>
              <a:ext cx="1984275" cy="1448163"/>
              <a:chOff x="4031690" y="5304390"/>
              <a:chExt cx="1984275" cy="1448163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285693" y="5878310"/>
                <a:ext cx="1730272" cy="87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>
                  <a:defRPr/>
                </a:pPr>
                <a:r>
                  <a:rPr lang="en-US" sz="3000" dirty="0" err="1">
                    <a:solidFill>
                      <a:srgbClr val="0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lang="en-US" sz="300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r>
                  <a:rPr lang="en-US" sz="240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6079346" y="5304390"/>
              <a:ext cx="1810909" cy="1677323"/>
              <a:chOff x="6079346" y="5304390"/>
              <a:chExt cx="1810909" cy="1677323"/>
            </a:xfrm>
          </p:grpSpPr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711" y="5666228"/>
                <a:ext cx="1764600" cy="1315485"/>
              </a:xfrm>
              <a:prstGeom prst="rect">
                <a:avLst/>
              </a:prstGeom>
            </p:spPr>
          </p:pic>
          <p:sp>
            <p:nvSpPr>
              <p:cNvPr id="249" name="Rectangle 248"/>
              <p:cNvSpPr/>
              <p:nvPr/>
            </p:nvSpPr>
            <p:spPr>
              <a:xfrm>
                <a:off x="6079346" y="5687744"/>
                <a:ext cx="1810909" cy="9911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079346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r>
                  <a:rPr lang="en-US" sz="240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247" name="Rectangle 246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r>
                  <a:rPr lang="en-US" sz="240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1017557" y="4632203"/>
              <a:ext cx="1376707" cy="696839"/>
              <a:chOff x="876284" y="4658605"/>
              <a:chExt cx="1376707" cy="696839"/>
            </a:xfrm>
          </p:grpSpPr>
          <p:sp>
            <p:nvSpPr>
              <p:cNvPr id="243" name="Up-Down Arrow 24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876284" y="4675478"/>
                <a:ext cx="1207143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914377">
                  <a:defRPr/>
                </a:pPr>
                <a:r>
                  <a: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077617" y="4632203"/>
              <a:ext cx="1376707" cy="696839"/>
              <a:chOff x="876284" y="4658605"/>
              <a:chExt cx="1376707" cy="696839"/>
            </a:xfrm>
          </p:grpSpPr>
          <p:sp>
            <p:nvSpPr>
              <p:cNvPr id="241" name="Up-Down Arrow 240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876284" y="4675478"/>
                <a:ext cx="1207143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914377">
                  <a:defRPr/>
                </a:pPr>
                <a:r>
                  <a: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6121252" y="4632203"/>
              <a:ext cx="1376707" cy="696839"/>
              <a:chOff x="876284" y="4658605"/>
              <a:chExt cx="1376707" cy="696839"/>
            </a:xfrm>
          </p:grpSpPr>
          <p:sp>
            <p:nvSpPr>
              <p:cNvPr id="239" name="Up-Down Arrow 238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876284" y="4675478"/>
                <a:ext cx="1207143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914377">
                  <a:defRPr/>
                </a:pPr>
                <a:r>
                  <a:rPr lang="en-US" sz="22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445258" y="4632203"/>
              <a:ext cx="1376707" cy="696839"/>
              <a:chOff x="876284" y="4658605"/>
              <a:chExt cx="1376707" cy="696839"/>
            </a:xfrm>
          </p:grpSpPr>
          <p:sp>
            <p:nvSpPr>
              <p:cNvPr id="237" name="Up-Down Arrow 23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876284" y="4675478"/>
                <a:ext cx="1207143" cy="679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914377">
                  <a:defRPr/>
                </a:pPr>
                <a:r>
                  <a:rPr lang="en-US" sz="2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220" name="Rectangle 21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221" name="Picture 22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445537" y="1356555"/>
              <a:ext cx="3022147" cy="67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r>
                    <a:rPr lang="en-US" sz="24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229" name="Rectangle 228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127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34320" y="1317185"/>
            <a:ext cx="5786431" cy="4660463"/>
            <a:chOff x="148595" y="1972296"/>
            <a:chExt cx="5786430" cy="466046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1181" y="1972296"/>
              <a:ext cx="4157390" cy="3701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8595" y="4561982"/>
              <a:ext cx="17757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defRPr/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Throughput</a:t>
              </a:r>
            </a:p>
            <a:p>
              <a:pPr algn="ctr" defTabSz="914377">
                <a:defRPr/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(QPS)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0800000">
              <a:off x="778050" y="3261394"/>
              <a:ext cx="550127" cy="123425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7739" y="2716016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39793">
              <a:off x="4311928" y="5624022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39793">
              <a:off x="2436578" y="5678651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41327" y="1105265"/>
            <a:ext cx="6285880" cy="4872380"/>
            <a:chOff x="5655601" y="1760379"/>
            <a:chExt cx="6285881" cy="487237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5601" y="1760379"/>
              <a:ext cx="4174224" cy="391333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044809" y="2716016"/>
              <a:ext cx="1896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defRPr/>
              </a:pPr>
              <a:r>
                <a:rPr lang="en-US" sz="240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P99 Latency</a:t>
              </a:r>
            </a:p>
            <a:p>
              <a:pPr algn="ctr" defTabSz="914377">
                <a:defRPr/>
              </a:pPr>
              <a:r>
                <a:rPr lang="en-US" sz="240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ms</a:t>
              </a:r>
              <a:r>
                <a:rPr lang="en-US" sz="240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10633148" y="3756859"/>
              <a:ext cx="550127" cy="122706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94859" y="498392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400" i="1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39793">
              <a:off x="8418253" y="5552142"/>
              <a:ext cx="16230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39793">
              <a:off x="6258981" y="5678651"/>
              <a:ext cx="22789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1219139">
              <a:defRPr/>
            </a:pPr>
            <a:r>
              <a:rPr lang="en-US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Overhead of decoupled architecture</a:t>
            </a:r>
            <a:endParaRPr lang="en-US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5602" y="6295700"/>
            <a:ext cx="844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0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Decentralized system matches performance of centralized design.</a:t>
            </a:r>
          </a:p>
        </p:txBody>
      </p:sp>
    </p:spTree>
    <p:extLst>
      <p:ext uri="{BB962C8B-B14F-4D97-AF65-F5344CB8AC3E}">
        <p14:creationId xmlns:p14="http://schemas.microsoft.com/office/powerpoint/2010/main" val="3992035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2" y="1781929"/>
            <a:ext cx="1736806" cy="635052"/>
            <a:chOff x="783992" y="2298303"/>
            <a:chExt cx="1736805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2" y="2323442"/>
              <a:ext cx="148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6" y="1781929"/>
            <a:ext cx="1970146" cy="635052"/>
            <a:chOff x="9498601" y="2298303"/>
            <a:chExt cx="1970145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8" y="180706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4702" y="3126307"/>
            <a:ext cx="10997397" cy="675638"/>
            <a:chOff x="634701" y="3126303"/>
            <a:chExt cx="10997397" cy="675637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7486" y="3280418"/>
              <a:ext cx="605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Combine predictions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across frameworks</a:t>
              </a:r>
              <a:endParaRPr lang="en-US" sz="2400" b="1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200009" y="-333961"/>
            <a:ext cx="12558713" cy="836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4702" y="394678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9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2" y="1781929"/>
            <a:ext cx="1736806" cy="635052"/>
            <a:chOff x="783992" y="2298303"/>
            <a:chExt cx="1736805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2" y="2323442"/>
              <a:ext cx="148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6" y="1781929"/>
            <a:ext cx="1970146" cy="635052"/>
            <a:chOff x="9498601" y="2298303"/>
            <a:chExt cx="1970145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8" y="180706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4702" y="394678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-200009" y="-333961"/>
            <a:ext cx="12558713" cy="836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4702" y="3126307"/>
            <a:ext cx="10997397" cy="675638"/>
            <a:chOff x="634701" y="3126303"/>
            <a:chExt cx="10997397" cy="675637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7486" y="3280418"/>
              <a:ext cx="605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Combine predictions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across frameworks</a:t>
              </a:r>
              <a:endParaRPr lang="en-US" sz="2400" b="1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74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7259A5-4DC3-F948-ABF5-0B3A1EACDAA9}"/>
              </a:ext>
            </a:extLst>
          </p:cNvPr>
          <p:cNvSpPr/>
          <p:nvPr/>
        </p:nvSpPr>
        <p:spPr>
          <a:xfrm>
            <a:off x="3371272" y="1597893"/>
            <a:ext cx="3909086" cy="9920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7261055" cy="4399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33" y="5088157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59" y="5088157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010F4-FCCB-B04C-AEE8-FF383F771447}"/>
              </a:ext>
            </a:extLst>
          </p:cNvPr>
          <p:cNvSpPr txBox="1"/>
          <p:nvPr/>
        </p:nvSpPr>
        <p:spPr>
          <a:xfrm>
            <a:off x="7713611" y="1113651"/>
            <a:ext cx="426388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Identifying</a:t>
            </a:r>
            <a:r>
              <a:rPr lang="en-US" sz="2800" dirty="0">
                <a:latin typeface="Century Gothic" panose="020B0502020202020204" pitchFamily="34" charset="0"/>
              </a:rPr>
              <a:t> potential sources of data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Joining</a:t>
            </a:r>
            <a:r>
              <a:rPr lang="en-US" sz="2800" dirty="0">
                <a:latin typeface="Century Gothic" panose="020B0502020202020204" pitchFamily="34" charset="0"/>
              </a:rPr>
              <a:t> data from multiple sources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latin typeface="Century Gothic" panose="020B0502020202020204" pitchFamily="34" charset="0"/>
              </a:rPr>
              <a:t>Addressing</a:t>
            </a:r>
            <a:r>
              <a:rPr lang="en-US" sz="2800" b="1" dirty="0">
                <a:latin typeface="Century Gothic" panose="020B0502020202020204" pitchFamily="34" charset="0"/>
              </a:rPr>
              <a:t> missing values </a:t>
            </a:r>
            <a:r>
              <a:rPr lang="en-US" sz="2800" dirty="0">
                <a:latin typeface="Century Gothic" panose="020B0502020202020204" pitchFamily="34" charset="0"/>
              </a:rPr>
              <a:t>and</a:t>
            </a:r>
            <a:r>
              <a:rPr lang="en-US" sz="2800" b="1" dirty="0">
                <a:latin typeface="Century Gothic" panose="020B0502020202020204" pitchFamily="34" charset="0"/>
              </a:rPr>
              <a:t> outliers</a:t>
            </a:r>
          </a:p>
          <a:p>
            <a:pPr>
              <a:spcBef>
                <a:spcPts val="2400"/>
              </a:spcBef>
            </a:pPr>
            <a:r>
              <a:rPr lang="en-US" sz="2800" b="1" dirty="0">
                <a:latin typeface="Century Gothic" panose="020B0502020202020204" pitchFamily="34" charset="0"/>
              </a:rPr>
              <a:t>Plotting </a:t>
            </a:r>
            <a:r>
              <a:rPr lang="en-US" sz="2800" dirty="0">
                <a:latin typeface="Century Gothic" panose="020B0502020202020204" pitchFamily="34" charset="0"/>
              </a:rPr>
              <a:t>trends to identify </a:t>
            </a:r>
            <a:r>
              <a:rPr lang="en-US" sz="2800" b="1" dirty="0">
                <a:latin typeface="Century Gothic" panose="020B0502020202020204" pitchFamily="34" charset="0"/>
              </a:rPr>
              <a:t>anomalies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>
              <a:spcBef>
                <a:spcPts val="24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E97CAA-F84C-4941-8A3F-64455B52B639}"/>
              </a:ext>
            </a:extLst>
          </p:cNvPr>
          <p:cNvCxnSpPr/>
          <p:nvPr/>
        </p:nvCxnSpPr>
        <p:spPr>
          <a:xfrm>
            <a:off x="7483189" y="436285"/>
            <a:ext cx="0" cy="587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8006C6C-09C2-3D44-8BC5-7A1F7C2ED53E}"/>
              </a:ext>
            </a:extLst>
          </p:cNvPr>
          <p:cNvSpPr/>
          <p:nvPr/>
        </p:nvSpPr>
        <p:spPr>
          <a:xfrm>
            <a:off x="3153288" y="4312268"/>
            <a:ext cx="1483609" cy="622616"/>
          </a:xfrm>
          <a:prstGeom prst="wedgeRoundRectCallout">
            <a:avLst>
              <a:gd name="adj1" fmla="val -40093"/>
              <a:gd name="adj2" fmla="val 896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Help!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24EBEC4-7034-8D45-8755-9E587D08B82D}"/>
              </a:ext>
            </a:extLst>
          </p:cNvPr>
          <p:cNvSpPr/>
          <p:nvPr/>
        </p:nvSpPr>
        <p:spPr>
          <a:xfrm>
            <a:off x="5539944" y="4188879"/>
            <a:ext cx="1798317" cy="822642"/>
          </a:xfrm>
          <a:prstGeom prst="wedgeRoundRectCallout">
            <a:avLst>
              <a:gd name="adj1" fmla="val -32943"/>
              <a:gd name="adj2" fmla="val 775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Happy to JOIN</a:t>
            </a:r>
          </a:p>
        </p:txBody>
      </p:sp>
    </p:spTree>
    <p:extLst>
      <p:ext uri="{BB962C8B-B14F-4D97-AF65-F5344CB8AC3E}">
        <p14:creationId xmlns:p14="http://schemas.microsoft.com/office/powerpoint/2010/main" val="50326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-119050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14525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2322006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4837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1099832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-1099832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-1099832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-117614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1099832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124970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2" y="-526932"/>
            <a:ext cx="1736806" cy="635052"/>
            <a:chOff x="783992" y="2298303"/>
            <a:chExt cx="1736805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2" y="2323442"/>
              <a:ext cx="148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6" y="-526932"/>
            <a:ext cx="1970146" cy="635052"/>
            <a:chOff x="9498601" y="2298303"/>
            <a:chExt cx="1970145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8" y="-501791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50678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368253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404437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406589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368253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406588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422412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368253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301035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301035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301035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301035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444415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369329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411820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5067813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425645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4702" y="163792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-200009" y="-2642821"/>
            <a:ext cx="12558713" cy="836353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4702" y="817447"/>
            <a:ext cx="10997397" cy="675638"/>
            <a:chOff x="634701" y="3126303"/>
            <a:chExt cx="10997397" cy="675637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>
                <a:defRPr/>
              </a:pPr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7486" y="3280418"/>
              <a:ext cx="605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Combine predictions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across frameworks</a:t>
              </a:r>
              <a:endParaRPr lang="en-US" sz="2400" b="1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377380" y="5369311"/>
            <a:ext cx="2680815" cy="1145620"/>
            <a:chOff x="1377380" y="4839922"/>
            <a:chExt cx="2680814" cy="1145620"/>
          </a:xfrm>
        </p:grpSpPr>
        <p:grpSp>
          <p:nvGrpSpPr>
            <p:cNvPr id="62" name="Group 61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3244106" y="4371349"/>
                <a:ext cx="2428345" cy="1142916"/>
                <a:chOff x="3322690" y="4357061"/>
                <a:chExt cx="2428345" cy="1142916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3322690" y="4357061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 rot="16200000">
                  <a:off x="3165434" y="4650364"/>
                  <a:ext cx="9497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>
                    <a:defRPr/>
                  </a:pPr>
                  <a:r>
                    <a:rPr lang="en-US" sz="2800" dirty="0" err="1">
                      <a:solidFill>
                        <a:srgbClr val="ED7D31">
                          <a:lumMod val="50000"/>
                        </a:srgbClr>
                      </a:solidFill>
                      <a:latin typeface="Beirut" charset="-78"/>
                      <a:ea typeface="Beirut" charset="-78"/>
                      <a:cs typeface="Beirut" charset="-78"/>
                    </a:rPr>
                    <a:t>Caffe</a:t>
                  </a:r>
                  <a:endParaRPr lang="en-US" sz="2800" dirty="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>
            <a:off x="1375861" y="2070049"/>
            <a:ext cx="2678816" cy="1147872"/>
            <a:chOff x="1375861" y="2436346"/>
            <a:chExt cx="2678816" cy="1147872"/>
          </a:xfrm>
        </p:grpSpPr>
        <p:grpSp>
          <p:nvGrpSpPr>
            <p:cNvPr id="119" name="Group 118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37" name="Rectangle 136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30" name="Group 129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31" name="Oval 130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561475" y="3721766"/>
            <a:ext cx="3493203" cy="1581527"/>
            <a:chOff x="561474" y="3192379"/>
            <a:chExt cx="3493203" cy="1581527"/>
          </a:xfrm>
        </p:grpSpPr>
        <p:grpSp>
          <p:nvGrpSpPr>
            <p:cNvPr id="141" name="Group 140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160" name="Rectangle 159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147" name="Straight Arrow Connector 146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53" name="Group 152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43" name="Group 142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561474" y="319237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endParaRPr lang="en-US" sz="2400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4253493" y="2009347"/>
            <a:ext cx="16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Version 1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1759967" y="2452511"/>
            <a:ext cx="2678816" cy="1147872"/>
            <a:chOff x="1375861" y="2436346"/>
            <a:chExt cx="2678816" cy="1147872"/>
          </a:xfrm>
        </p:grpSpPr>
        <p:grpSp>
          <p:nvGrpSpPr>
            <p:cNvPr id="165" name="Group 164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83" name="Rectangle 182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70" name="Straight Arrow Connector 169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5" name="Straight Arrow Connector 174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76" name="Group 175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67" name="Group 166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9" name="Freeform 168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4486498" y="2450039"/>
            <a:ext cx="16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2184667" y="2860020"/>
            <a:ext cx="2678816" cy="1147872"/>
            <a:chOff x="1375861" y="2436346"/>
            <a:chExt cx="2678816" cy="1147872"/>
          </a:xfrm>
        </p:grpSpPr>
        <p:grpSp>
          <p:nvGrpSpPr>
            <p:cNvPr id="188" name="Group 187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208" name="Picture 20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206" name="Rectangle 205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93" name="Straight Arrow Connector 192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99" name="Group 198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09" name="TextBox 208"/>
          <p:cNvSpPr txBox="1"/>
          <p:nvPr/>
        </p:nvSpPr>
        <p:spPr>
          <a:xfrm>
            <a:off x="4914233" y="2875311"/>
            <a:ext cx="16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7077499" y="2263591"/>
            <a:ext cx="40075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300" i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Periodic retraining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6527154" y="4677414"/>
            <a:ext cx="51493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300" i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Experiment with new models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09101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3455379" y="1400923"/>
            <a:ext cx="2678816" cy="1147872"/>
            <a:chOff x="1375861" y="2436346"/>
            <a:chExt cx="2678816" cy="1147872"/>
          </a:xfrm>
        </p:grpSpPr>
        <p:grpSp>
          <p:nvGrpSpPr>
            <p:cNvPr id="106" name="Group 10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52" name="Rectangle 151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3453380" y="5050989"/>
            <a:ext cx="2680815" cy="1145620"/>
            <a:chOff x="1377380" y="4839922"/>
            <a:chExt cx="2680814" cy="1145620"/>
          </a:xfrm>
        </p:grpSpPr>
        <p:grpSp>
          <p:nvGrpSpPr>
            <p:cNvPr id="178" name="Group 177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3244106" y="4371349"/>
                <a:ext cx="2428345" cy="1142916"/>
                <a:chOff x="3322690" y="4357061"/>
                <a:chExt cx="2428345" cy="1142916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3322690" y="4357061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 rot="16200000">
                  <a:off x="3165434" y="4650364"/>
                  <a:ext cx="9497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>
                    <a:defRPr/>
                  </a:pPr>
                  <a:r>
                    <a:rPr lang="en-US" sz="2800" dirty="0" err="1">
                      <a:solidFill>
                        <a:srgbClr val="ED7D31">
                          <a:lumMod val="50000"/>
                        </a:srgbClr>
                      </a:solidFill>
                      <a:latin typeface="Beirut" charset="-78"/>
                      <a:ea typeface="Beirut" charset="-78"/>
                      <a:cs typeface="Beirut" charset="-78"/>
                    </a:rPr>
                    <a:t>Caffe</a:t>
                  </a:r>
                  <a:endParaRPr lang="en-US" sz="2800" dirty="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endParaRPr>
                </a:p>
              </p:txBody>
            </p:sp>
          </p:grpSp>
          <p:sp>
            <p:nvSpPr>
              <p:cNvPr id="196" name="Rectangle 195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183" name="Straight Arrow Connector 182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89" name="Group 188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2637475" y="3403446"/>
            <a:ext cx="3493203" cy="1581527"/>
            <a:chOff x="561474" y="3192379"/>
            <a:chExt cx="3493203" cy="1581527"/>
          </a:xfrm>
        </p:grpSpPr>
        <p:grpSp>
          <p:nvGrpSpPr>
            <p:cNvPr id="200" name="Group 199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220" name="Rectangle 219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219" name="Rectangle 218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0" name="Straight Arrow Connector 209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212" name="Group 211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13" name="Oval 212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561474" y="3192379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endParaRPr lang="en-US" sz="2400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443703" y="2636083"/>
            <a:ext cx="2678816" cy="1147872"/>
            <a:chOff x="1375861" y="2436346"/>
            <a:chExt cx="2678816" cy="1147872"/>
          </a:xfrm>
        </p:grpSpPr>
        <p:grpSp>
          <p:nvGrpSpPr>
            <p:cNvPr id="156" name="Group 15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>
                    <a:solidFill>
                      <a:srgbClr val="000000"/>
                    </a:solidFill>
                    <a:latin typeface="Arial" panose="020B0604020202020204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74" name="Rectangle 173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61" name="Straight Arrow Connector 16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67" name="Group 16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35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1" y="3199134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5807952" y="4085437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1" y="3819742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31" y="2835783"/>
            <a:ext cx="2803687" cy="2013047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6846673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1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500" b="1" dirty="0">
                <a:solidFill>
                  <a:srgbClr val="4472C4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“DJ”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5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5" y="4059740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9" y="3155246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 defTabSz="914377">
              <a:defRPr/>
            </a:pPr>
            <a:r>
              <a:rPr lang="en-US" sz="3000" b="1" dirty="0">
                <a:solidFill>
                  <a:srgbClr val="4472C4">
                    <a:lumMod val="75000"/>
                  </a:srgb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UNSURE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1" y="214750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 can Calibrate Confidence</a:t>
            </a:r>
          </a:p>
        </p:txBody>
      </p:sp>
      <p:grpSp>
        <p:nvGrpSpPr>
          <p:cNvPr id="4" name="Group 3"/>
          <p:cNvGrpSpPr/>
          <p:nvPr/>
        </p:nvGrpSpPr>
        <p:grpSpPr>
          <a:xfrm rot="5400000">
            <a:off x="7917495" y="3337275"/>
            <a:ext cx="1746447" cy="952559"/>
            <a:chOff x="8285118" y="2019688"/>
            <a:chExt cx="1746446" cy="952558"/>
          </a:xfrm>
        </p:grpSpPr>
        <p:sp>
          <p:nvSpPr>
            <p:cNvPr id="3" name="Rounded Rectangle 2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510569" y="2194359"/>
              <a:ext cx="1395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30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5518573" y="1488154"/>
            <a:ext cx="16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426813" y="2708111"/>
            <a:ext cx="16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73021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 build="p" bldLvl="2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635" y="1325563"/>
            <a:ext cx="9885015" cy="3864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13201" y="3467100"/>
            <a:ext cx="1731523" cy="1861691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88983" y="3317842"/>
            <a:ext cx="550127" cy="109291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457" y="2856177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400" i="1" dirty="0">
                <a:solidFill>
                  <a:srgbClr val="D9615F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Better</a:t>
            </a:r>
          </a:p>
        </p:txBody>
      </p:sp>
      <p:sp>
        <p:nvSpPr>
          <p:cNvPr id="10" name="Title 26"/>
          <p:cNvSpPr>
            <a:spLocks noGrp="1"/>
          </p:cNvSpPr>
          <p:nvPr>
            <p:ph type="title"/>
          </p:nvPr>
        </p:nvSpPr>
        <p:spPr>
          <a:xfrm>
            <a:off x="327031" y="214750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</p:spTree>
    <p:extLst>
      <p:ext uri="{BB962C8B-B14F-4D97-AF65-F5344CB8AC3E}">
        <p14:creationId xmlns:p14="http://schemas.microsoft.com/office/powerpoint/2010/main" val="615578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635" y="1325563"/>
            <a:ext cx="9885015" cy="3864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1180" y="2538833"/>
            <a:ext cx="4620147" cy="2706937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88982" y="2689200"/>
            <a:ext cx="550127" cy="109291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29" y="389230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2400" i="1" dirty="0">
                <a:solidFill>
                  <a:srgbClr val="D9615F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Better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5975676" y="5302149"/>
            <a:ext cx="1315453" cy="556723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6593" y="5750004"/>
            <a:ext cx="2433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200" i="1" dirty="0">
                <a:solidFill>
                  <a:srgbClr val="D9615F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width is percentage of query workloads</a:t>
            </a:r>
          </a:p>
        </p:txBody>
      </p:sp>
      <p:sp>
        <p:nvSpPr>
          <p:cNvPr id="12" name="Title 26"/>
          <p:cNvSpPr txBox="1">
            <a:spLocks/>
          </p:cNvSpPr>
          <p:nvPr/>
        </p:nvSpPr>
        <p:spPr>
          <a:xfrm>
            <a:off x="327031" y="214750"/>
            <a:ext cx="10992764" cy="103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1219139">
              <a:defRPr/>
            </a:pPr>
            <a:r>
              <a:rPr lang="en-US" sz="4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  <a:endParaRPr lang="en-US" sz="4000" dirty="0">
              <a:solidFill>
                <a:srgbClr val="000000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31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76296"/>
            <a:ext cx="10801350" cy="1325563"/>
          </a:xfrm>
        </p:spPr>
        <p:txBody>
          <a:bodyPr/>
          <a:lstStyle/>
          <a:p>
            <a:r>
              <a:rPr lang="en-US" dirty="0"/>
              <a:t>Project Status and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786"/>
            <a:ext cx="10977748" cy="524331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dirty="0"/>
              <a:t>Current development focus: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b="1" dirty="0"/>
              <a:t>stability</a:t>
            </a:r>
            <a:r>
              <a:rPr lang="en-US" dirty="0"/>
              <a:t> and </a:t>
            </a:r>
            <a:r>
              <a:rPr lang="en-US" b="1" dirty="0"/>
              <a:t>performance</a:t>
            </a:r>
            <a:r>
              <a:rPr lang="en-US" dirty="0"/>
              <a:t> improvements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b="1" dirty="0"/>
              <a:t>easy model deployment </a:t>
            </a:r>
            <a:r>
              <a:rPr lang="en-US" dirty="0"/>
              <a:t>for common ML frameworks: </a:t>
            </a:r>
            <a:r>
              <a:rPr lang="en-US" i="1" dirty="0" err="1"/>
              <a:t>Pytorch</a:t>
            </a:r>
            <a:r>
              <a:rPr lang="en-US" i="1" dirty="0"/>
              <a:t>, caffe2 (via </a:t>
            </a:r>
            <a:r>
              <a:rPr lang="en-US" i="1" dirty="0" err="1"/>
              <a:t>onnx</a:t>
            </a:r>
            <a:r>
              <a:rPr lang="en-US" i="1" dirty="0"/>
              <a:t>), </a:t>
            </a:r>
            <a:r>
              <a:rPr lang="en-US" i="1" dirty="0" err="1"/>
              <a:t>tensorflow</a:t>
            </a:r>
            <a:r>
              <a:rPr lang="en-US" i="1" dirty="0"/>
              <a:t>, </a:t>
            </a:r>
            <a:r>
              <a:rPr lang="en-US" i="1" dirty="0" err="1"/>
              <a:t>xgboost</a:t>
            </a:r>
            <a:r>
              <a:rPr lang="en-US" i="1" dirty="0"/>
              <a:t>, </a:t>
            </a:r>
            <a:r>
              <a:rPr lang="en-US" i="1" dirty="0" err="1"/>
              <a:t>mxnet</a:t>
            </a:r>
            <a:r>
              <a:rPr lang="en-US" i="1" dirty="0"/>
              <a:t>, </a:t>
            </a:r>
            <a:r>
              <a:rPr lang="en-US" i="1" dirty="0" err="1"/>
              <a:t>pyspark</a:t>
            </a:r>
            <a:r>
              <a:rPr lang="en-US" i="1" dirty="0"/>
              <a:t>, </a:t>
            </a:r>
            <a:r>
              <a:rPr lang="en-US" i="1" dirty="0" err="1"/>
              <a:t>scikit</a:t>
            </a:r>
            <a:r>
              <a:rPr lang="en-US" i="1" dirty="0"/>
              <a:t> learn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b="1" dirty="0">
                <a:latin typeface="Century Gothic" panose="020B0502020202020204" pitchFamily="34" charset="0"/>
              </a:rPr>
              <a:t>metrics</a:t>
            </a:r>
            <a:r>
              <a:rPr lang="en-US" dirty="0">
                <a:latin typeface="Century Gothic" panose="020B0502020202020204" pitchFamily="34" charset="0"/>
              </a:rPr>
              <a:t> and </a:t>
            </a:r>
            <a:r>
              <a:rPr lang="en-US" b="1" dirty="0">
                <a:latin typeface="Century Gothic" panose="020B0502020202020204" pitchFamily="34" charset="0"/>
              </a:rPr>
              <a:t>monitoring</a:t>
            </a:r>
            <a:r>
              <a:rPr lang="en-US" dirty="0">
                <a:latin typeface="Century Gothic" panose="020B0502020202020204" pitchFamily="34" charset="0"/>
              </a:rPr>
              <a:t> infrastructure using Prometheus</a:t>
            </a:r>
            <a:endParaRPr lang="en-US" i="1" dirty="0"/>
          </a:p>
          <a:p>
            <a:pPr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b="1" dirty="0"/>
              <a:t>Development Team:</a:t>
            </a:r>
            <a:r>
              <a:rPr lang="en-US" dirty="0"/>
              <a:t> </a:t>
            </a:r>
            <a:r>
              <a:rPr lang="en-US" i="1" dirty="0"/>
              <a:t>22 active contributors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dirty="0"/>
              <a:t>Including 8 from outside Berkeley</a:t>
            </a:r>
          </a:p>
          <a:p>
            <a:pPr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dirty="0"/>
              <a:t>Working with several organizations on </a:t>
            </a:r>
            <a:r>
              <a:rPr lang="en-US" b="1" dirty="0"/>
              <a:t>production deployments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SzPct val="75000"/>
            </a:pPr>
            <a:r>
              <a:rPr lang="en-US" dirty="0"/>
              <a:t>SAP, Scotia Bank, Pacific AI, ARM…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A921A-EC74-6F4D-8465-D463C43FF0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A1E51-3BF1-2B4B-89FE-3261D7E80310}"/>
              </a:ext>
            </a:extLst>
          </p:cNvPr>
          <p:cNvSpPr txBox="1"/>
          <p:nvPr/>
        </p:nvSpPr>
        <p:spPr>
          <a:xfrm>
            <a:off x="5053259" y="2275686"/>
            <a:ext cx="5437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77EE7-1D54-E14A-A5A6-C4BBFA5D6C14}"/>
              </a:ext>
            </a:extLst>
          </p:cNvPr>
          <p:cNvSpPr txBox="1"/>
          <p:nvPr/>
        </p:nvSpPr>
        <p:spPr>
          <a:xfrm>
            <a:off x="1992371" y="2275686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068B3-B015-3D42-A024-2FD0E5F1F2EA}"/>
              </a:ext>
            </a:extLst>
          </p:cNvPr>
          <p:cNvSpPr txBox="1"/>
          <p:nvPr/>
        </p:nvSpPr>
        <p:spPr>
          <a:xfrm>
            <a:off x="1113781" y="1079404"/>
            <a:ext cx="6383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I made a case for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AAD60-99B8-BC4F-9D82-0153D9EAAEAB}"/>
              </a:ext>
            </a:extLst>
          </p:cNvPr>
          <p:cNvSpPr txBox="1"/>
          <p:nvPr/>
        </p:nvSpPr>
        <p:spPr>
          <a:xfrm>
            <a:off x="1113781" y="3471968"/>
            <a:ext cx="9329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and outlined some of the </a:t>
            </a:r>
            <a:br>
              <a:rPr lang="en-US" sz="5400" dirty="0">
                <a:latin typeface="Century Gothic" panose="020B0502020202020204" pitchFamily="34" charset="0"/>
              </a:rPr>
            </a:br>
            <a:r>
              <a:rPr lang="en-US" sz="5400" b="1" dirty="0">
                <a:latin typeface="Century Gothic" panose="020B0502020202020204" pitchFamily="34" charset="0"/>
              </a:rPr>
              <a:t>opportunities</a:t>
            </a:r>
            <a:r>
              <a:rPr lang="en-US" sz="5400" dirty="0">
                <a:latin typeface="Century Gothic" panose="020B0502020202020204" pitchFamily="34" charset="0"/>
              </a:rPr>
              <a:t> &amp; </a:t>
            </a:r>
            <a:r>
              <a:rPr lang="en-US" sz="5400" b="1" dirty="0">
                <a:latin typeface="Century Gothic" panose="020B0502020202020204" pitchFamily="34" charset="0"/>
              </a:rPr>
              <a:t>challenges</a:t>
            </a:r>
            <a:r>
              <a:rPr lang="en-US" sz="5400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4">
            <a:extLst>
              <a:ext uri="{FF2B5EF4-FFF2-40B4-BE49-F238E27FC236}">
                <a16:creationId xmlns:a16="http://schemas.microsoft.com/office/drawing/2014/main" id="{34F67393-894C-3D4A-AEC3-AC6576122527}"/>
              </a:ext>
            </a:extLst>
          </p:cNvPr>
          <p:cNvSpPr txBox="1">
            <a:spLocks/>
          </p:cNvSpPr>
          <p:nvPr/>
        </p:nvSpPr>
        <p:spPr>
          <a:xfrm>
            <a:off x="166872" y="-98605"/>
            <a:ext cx="11839440" cy="23876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pPr algn="ctr" defTabSz="914354"/>
            <a:r>
              <a:rPr lang="en-US" sz="5867" dirty="0">
                <a:solidFill>
                  <a:srgbClr val="000000"/>
                </a:solidFill>
                <a:latin typeface="Century Gothic" panose="020F0302020204030204"/>
              </a:rPr>
              <a:t>Machine Learning Lifecycle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C3A756-B4CF-C144-9825-6A3408A0CBF7}"/>
              </a:ext>
            </a:extLst>
          </p:cNvPr>
          <p:cNvGrpSpPr/>
          <p:nvPr/>
        </p:nvGrpSpPr>
        <p:grpSpPr>
          <a:xfrm>
            <a:off x="407113" y="2185891"/>
            <a:ext cx="11485845" cy="3193364"/>
            <a:chOff x="400238" y="2433398"/>
            <a:chExt cx="11485845" cy="3193364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4FD447B-ACCF-4943-8782-52B641A2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238" y="2433398"/>
              <a:ext cx="3772699" cy="2286000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77F01C0-D2FA-1242-ACA9-184FCCA1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474" y="2433398"/>
              <a:ext cx="2566823" cy="2286000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0C92E67A-76A9-694B-8AB6-BF07F51E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1183" y="2433398"/>
              <a:ext cx="4914900" cy="2286000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F6CF9056-8EE7-4044-BE92-144AF03D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3920" y="2632557"/>
              <a:ext cx="220146" cy="2078182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B6B44B13-AA90-1248-A728-DE8CE45B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6104" y="2632557"/>
              <a:ext cx="220146" cy="2078182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1B95B85E-8BE4-7240-82EF-CAB54FF5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224" y="5055064"/>
              <a:ext cx="1034775" cy="571698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DBDBC0EA-602C-004F-AA3E-4418E10C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8150" y="5055064"/>
              <a:ext cx="1075474" cy="571698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317F926-C9D2-5144-8F71-F1802F5F3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8269" y="5055064"/>
              <a:ext cx="1075474" cy="571698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1318225-C5B1-F64E-AE42-E116D62681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372" y="2041488"/>
            <a:ext cx="927000" cy="7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6725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750" y="263109"/>
            <a:ext cx="3998075" cy="320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F3505-0CCB-BF49-80BF-AE934AD660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3" y="449089"/>
            <a:ext cx="7817004" cy="40317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9451F7-C3EE-CC41-B6D0-123CD10B7132}"/>
              </a:ext>
            </a:extLst>
          </p:cNvPr>
          <p:cNvSpPr txBox="1"/>
          <p:nvPr/>
        </p:nvSpPr>
        <p:spPr>
          <a:xfrm>
            <a:off x="7971987" y="3465839"/>
            <a:ext cx="3983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  <a:hlinkClick r:id="rId5"/>
              </a:rPr>
              <a:t>http://clipper.ai</a:t>
            </a:r>
            <a:r>
              <a:rPr lang="en-US" sz="4400" dirty="0">
                <a:latin typeface="Helvetica" pitchFamily="2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BBA30-7E5D-0B4B-8E09-CDA2D523F5D3}"/>
              </a:ext>
            </a:extLst>
          </p:cNvPr>
          <p:cNvSpPr txBox="1"/>
          <p:nvPr/>
        </p:nvSpPr>
        <p:spPr>
          <a:xfrm>
            <a:off x="914400" y="4912929"/>
            <a:ext cx="10236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Open-source prediction serving system for</a:t>
            </a:r>
          </a:p>
          <a:p>
            <a:pPr algn="ctr"/>
            <a:r>
              <a:rPr lang="en-US" sz="3200" dirty="0">
                <a:latin typeface="Century Gothic" panose="020B0502020202020204" pitchFamily="34" charset="0"/>
              </a:rPr>
              <a:t>low-latency, high-throughput predictions across machine learning models and frameworks.</a:t>
            </a:r>
          </a:p>
        </p:txBody>
      </p:sp>
    </p:spTree>
    <p:extLst>
      <p:ext uri="{BB962C8B-B14F-4D97-AF65-F5344CB8AC3E}">
        <p14:creationId xmlns:p14="http://schemas.microsoft.com/office/powerpoint/2010/main" val="170872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792565-AD20-7B45-89FD-AB3176266E40}"/>
              </a:ext>
            </a:extLst>
          </p:cNvPr>
          <p:cNvSpPr txBox="1"/>
          <p:nvPr/>
        </p:nvSpPr>
        <p:spPr>
          <a:xfrm>
            <a:off x="4822040" y="275007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FE2A0-1CBE-0946-AC62-B4E0D95B40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610" y="4406528"/>
            <a:ext cx="9160030" cy="2238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EC4A6-F10E-FA47-BEC5-6026D40D790A}"/>
              </a:ext>
            </a:extLst>
          </p:cNvPr>
          <p:cNvSpPr txBox="1"/>
          <p:nvPr/>
        </p:nvSpPr>
        <p:spPr>
          <a:xfrm>
            <a:off x="672463" y="405047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Research Sponsors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33401-AA9C-C140-8609-F2EC0283887E}"/>
              </a:ext>
            </a:extLst>
          </p:cNvPr>
          <p:cNvSpPr txBox="1"/>
          <p:nvPr/>
        </p:nvSpPr>
        <p:spPr>
          <a:xfrm>
            <a:off x="4744412" y="818147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4"/>
              </a:rPr>
              <a:t>jegonzal@berkeley.edu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F05FD-B336-3045-B80C-3ECE656F7063}"/>
              </a:ext>
            </a:extLst>
          </p:cNvPr>
          <p:cNvSpPr txBox="1"/>
          <p:nvPr/>
        </p:nvSpPr>
        <p:spPr>
          <a:xfrm>
            <a:off x="46585" y="154818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Collaborators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9D75FA-0E50-6246-AFB2-34171C7908A0}"/>
              </a:ext>
            </a:extLst>
          </p:cNvPr>
          <p:cNvGrpSpPr/>
          <p:nvPr/>
        </p:nvGrpSpPr>
        <p:grpSpPr>
          <a:xfrm>
            <a:off x="238687" y="1974835"/>
            <a:ext cx="1180131" cy="1847407"/>
            <a:chOff x="18683" y="1967960"/>
            <a:chExt cx="1180131" cy="18474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43A6DB-871F-BF4A-B8FE-B7E82FA47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5241" y="1967960"/>
              <a:ext cx="969721" cy="12801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74D50C-CC9D-AB46-88F0-0EB5DA6DB551}"/>
                </a:ext>
              </a:extLst>
            </p:cNvPr>
            <p:cNvSpPr txBox="1"/>
            <p:nvPr/>
          </p:nvSpPr>
          <p:spPr>
            <a:xfrm>
              <a:off x="18683" y="3230592"/>
              <a:ext cx="11801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Daniel</a:t>
              </a: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Crankshaw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9D7493-8230-DC40-B897-C4FD1C1E3730}"/>
              </a:ext>
            </a:extLst>
          </p:cNvPr>
          <p:cNvGrpSpPr/>
          <p:nvPr/>
        </p:nvGrpSpPr>
        <p:grpSpPr>
          <a:xfrm>
            <a:off x="8620561" y="1974835"/>
            <a:ext cx="909395" cy="1847407"/>
            <a:chOff x="8863276" y="1967960"/>
            <a:chExt cx="909395" cy="18474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1A60C2-4AED-BC42-8907-71DF13DE4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3276" y="1967960"/>
              <a:ext cx="909395" cy="12801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ADC97A-09CE-6342-B58C-C1D05D3A16D7}"/>
                </a:ext>
              </a:extLst>
            </p:cNvPr>
            <p:cNvSpPr txBox="1"/>
            <p:nvPr/>
          </p:nvSpPr>
          <p:spPr>
            <a:xfrm>
              <a:off x="8983593" y="3230592"/>
              <a:ext cx="693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A138C1-1091-834B-AA18-0D2070E18236}"/>
              </a:ext>
            </a:extLst>
          </p:cNvPr>
          <p:cNvGrpSpPr/>
          <p:nvPr/>
        </p:nvGrpSpPr>
        <p:grpSpPr>
          <a:xfrm>
            <a:off x="6649988" y="1974835"/>
            <a:ext cx="887577" cy="1847407"/>
            <a:chOff x="6734433" y="1967960"/>
            <a:chExt cx="887577" cy="18474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ACC89C-741F-F243-985B-BBC5602C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4433" y="1967960"/>
              <a:ext cx="887577" cy="12801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EC6C06-8B0D-F84B-B344-6333ACC6BD9B}"/>
                </a:ext>
              </a:extLst>
            </p:cNvPr>
            <p:cNvSpPr txBox="1"/>
            <p:nvPr/>
          </p:nvSpPr>
          <p:spPr>
            <a:xfrm>
              <a:off x="6790718" y="3230592"/>
              <a:ext cx="739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Ion</a:t>
              </a:r>
              <a:b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Stoica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921BB0-7A87-9F42-ACC7-9CF46EF5C5A6}"/>
              </a:ext>
            </a:extLst>
          </p:cNvPr>
          <p:cNvGrpSpPr/>
          <p:nvPr/>
        </p:nvGrpSpPr>
        <p:grpSpPr>
          <a:xfrm>
            <a:off x="7572037" y="1974835"/>
            <a:ext cx="986552" cy="1847407"/>
            <a:chOff x="7740976" y="1967960"/>
            <a:chExt cx="986552" cy="18474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08B53D-2EF9-184E-ACA0-50C99D354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73529" y="1967960"/>
              <a:ext cx="938228" cy="12801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FF0CB9-0CB4-4F4D-82F1-F41EC0A66F3E}"/>
                </a:ext>
              </a:extLst>
            </p:cNvPr>
            <p:cNvSpPr txBox="1"/>
            <p:nvPr/>
          </p:nvSpPr>
          <p:spPr>
            <a:xfrm>
              <a:off x="7740976" y="3230592"/>
              <a:ext cx="9865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Alexey</a:t>
              </a: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Tumanov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C5789A-D09B-F544-9B40-8A2BA0316865}"/>
              </a:ext>
            </a:extLst>
          </p:cNvPr>
          <p:cNvGrpSpPr/>
          <p:nvPr/>
        </p:nvGrpSpPr>
        <p:grpSpPr>
          <a:xfrm>
            <a:off x="10760180" y="1974835"/>
            <a:ext cx="927610" cy="1847407"/>
            <a:chOff x="11085028" y="1967960"/>
            <a:chExt cx="927610" cy="18474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DB2CCB-1912-0642-BC71-31FBB1E64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85028" y="1967960"/>
              <a:ext cx="927610" cy="12801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FE3EE9-261B-F344-A159-9D9FB57393E4}"/>
                </a:ext>
              </a:extLst>
            </p:cNvPr>
            <p:cNvSpPr txBox="1"/>
            <p:nvPr/>
          </p:nvSpPr>
          <p:spPr>
            <a:xfrm>
              <a:off x="11214936" y="3230592"/>
              <a:ext cx="753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Corey</a:t>
              </a: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Zumar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8A4F6A-7FCB-8D49-A958-5E8489573244}"/>
              </a:ext>
            </a:extLst>
          </p:cNvPr>
          <p:cNvGrpSpPr/>
          <p:nvPr/>
        </p:nvGrpSpPr>
        <p:grpSpPr>
          <a:xfrm>
            <a:off x="2415485" y="1974835"/>
            <a:ext cx="1096775" cy="1847407"/>
            <a:chOff x="2294944" y="1967960"/>
            <a:chExt cx="1096775" cy="184740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109B9BD-8D51-0448-8757-74E3CE2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7598" y="1967960"/>
              <a:ext cx="914399" cy="12801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0B6D0F-2502-A54F-BBF0-1DFA7C3BF26C}"/>
                </a:ext>
              </a:extLst>
            </p:cNvPr>
            <p:cNvSpPr txBox="1"/>
            <p:nvPr/>
          </p:nvSpPr>
          <p:spPr>
            <a:xfrm>
              <a:off x="2294944" y="3230592"/>
              <a:ext cx="1096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Joe</a:t>
              </a: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Hellerstein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283548-2C5F-D549-93B8-D5FA55AE503C}"/>
              </a:ext>
            </a:extLst>
          </p:cNvPr>
          <p:cNvGrpSpPr/>
          <p:nvPr/>
        </p:nvGrpSpPr>
        <p:grpSpPr>
          <a:xfrm>
            <a:off x="3539857" y="1974835"/>
            <a:ext cx="966485" cy="1847407"/>
            <a:chOff x="3453516" y="1967960"/>
            <a:chExt cx="966485" cy="18474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44C8B0-8DF9-F94E-B86F-977B414ED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53516" y="1967960"/>
              <a:ext cx="966485" cy="1280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BE577C-D4B1-5B46-99A4-9C896BF97F92}"/>
                </a:ext>
              </a:extLst>
            </p:cNvPr>
            <p:cNvSpPr txBox="1"/>
            <p:nvPr/>
          </p:nvSpPr>
          <p:spPr>
            <a:xfrm>
              <a:off x="3653212" y="3230592"/>
              <a:ext cx="5551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>
                  <a:latin typeface="Helvetica Neue Light" charset="0"/>
                  <a:ea typeface="Helvetica Neue Light" charset="0"/>
                </a:rPr>
                <a:t>Yika</a:t>
              </a:r>
              <a:endParaRPr lang="en-US" sz="1600" dirty="0">
                <a:latin typeface="Helvetica Neue Light" charset="0"/>
                <a:ea typeface="Helvetica Neue Light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Helvetica Neue Light" charset="0"/>
                  <a:ea typeface="Helvetica Neue Light" charset="0"/>
                </a:rPr>
                <a:t>Luo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44EB3F-0FA8-3D43-A2F3-B1296C384E13}"/>
              </a:ext>
            </a:extLst>
          </p:cNvPr>
          <p:cNvGrpSpPr/>
          <p:nvPr/>
        </p:nvGrpSpPr>
        <p:grpSpPr>
          <a:xfrm>
            <a:off x="4609564" y="1974835"/>
            <a:ext cx="853440" cy="1847407"/>
            <a:chOff x="4571520" y="1967960"/>
            <a:chExt cx="853440" cy="184740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2598909-3143-AC46-B10C-1725D5F1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1520" y="1967960"/>
              <a:ext cx="853440" cy="12801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BF992-9A36-874B-B5C6-09774F869B52}"/>
                </a:ext>
              </a:extLst>
            </p:cNvPr>
            <p:cNvSpPr txBox="1"/>
            <p:nvPr/>
          </p:nvSpPr>
          <p:spPr>
            <a:xfrm>
              <a:off x="4614998" y="3230592"/>
              <a:ext cx="7489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Simon</a:t>
              </a:r>
            </a:p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Mo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A48CCB-10A1-2640-AE48-41C7FF07CF5B}"/>
              </a:ext>
            </a:extLst>
          </p:cNvPr>
          <p:cNvGrpSpPr/>
          <p:nvPr/>
        </p:nvGrpSpPr>
        <p:grpSpPr>
          <a:xfrm>
            <a:off x="1412040" y="1974835"/>
            <a:ext cx="989598" cy="1847407"/>
            <a:chOff x="1246481" y="1967960"/>
            <a:chExt cx="989598" cy="184740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B89E165-6587-4F4B-8166-160B45F3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6481" y="1967960"/>
              <a:ext cx="989598" cy="12801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36BD8C-2760-5C4E-A669-DC16D2BDC04B}"/>
                </a:ext>
              </a:extLst>
            </p:cNvPr>
            <p:cNvSpPr txBox="1"/>
            <p:nvPr/>
          </p:nvSpPr>
          <p:spPr>
            <a:xfrm>
              <a:off x="1268844" y="3230592"/>
              <a:ext cx="920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Rolando</a:t>
              </a:r>
            </a:p>
            <a:p>
              <a:pPr algn="ctr"/>
              <a:r>
                <a:rPr lang="en-US" sz="1600" dirty="0">
                  <a:latin typeface="Helvetica Neue Light" charset="0"/>
                  <a:ea typeface="Helvetica Neue Light" charset="0"/>
                  <a:cs typeface="Helvetica Neue Light" charset="0"/>
                </a:rPr>
                <a:t>Garcia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F7E9C3-0A7F-E046-BB9B-CD96A578C5E7}"/>
              </a:ext>
            </a:extLst>
          </p:cNvPr>
          <p:cNvGrpSpPr/>
          <p:nvPr/>
        </p:nvGrpSpPr>
        <p:grpSpPr>
          <a:xfrm>
            <a:off x="5545601" y="1974835"/>
            <a:ext cx="1008040" cy="1847407"/>
            <a:chOff x="5574874" y="1967960"/>
            <a:chExt cx="1008040" cy="18474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3BC00C4-175C-1D46-A493-DFB314476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479" y="1967960"/>
              <a:ext cx="1006435" cy="128016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3DFE1C-79B3-0546-8D3C-2AF8F9DF2514}"/>
                </a:ext>
              </a:extLst>
            </p:cNvPr>
            <p:cNvSpPr txBox="1"/>
            <p:nvPr/>
          </p:nvSpPr>
          <p:spPr>
            <a:xfrm>
              <a:off x="5574874" y="3230592"/>
              <a:ext cx="10048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Vikram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Sreekanti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6F22DC-C89B-A54C-81A8-1F6890BF62F9}"/>
              </a:ext>
            </a:extLst>
          </p:cNvPr>
          <p:cNvGrpSpPr/>
          <p:nvPr/>
        </p:nvGrpSpPr>
        <p:grpSpPr>
          <a:xfrm>
            <a:off x="9550678" y="1974835"/>
            <a:ext cx="1161280" cy="1847407"/>
            <a:chOff x="9842701" y="1967960"/>
            <a:chExt cx="1161280" cy="184740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E1069F7-CC39-DE4A-B030-F2F8DAC04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24190" y="1967960"/>
              <a:ext cx="1009320" cy="128016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028517-1B93-F247-A441-C79E0E60FCDD}"/>
                </a:ext>
              </a:extLst>
            </p:cNvPr>
            <p:cNvSpPr txBox="1"/>
            <p:nvPr/>
          </p:nvSpPr>
          <p:spPr>
            <a:xfrm>
              <a:off x="9842701" y="3230592"/>
              <a:ext cx="11612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Neeraja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16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Yadwadkar</a:t>
              </a:r>
              <a:endParaRPr lang="en-US" sz="16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455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F6410-14EF-274A-9FE6-AD553A37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D78F0-8BBD-104A-8B89-47843AF71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0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ED37E-954F-B34F-8BF7-22D4952F95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3583"/>
            <a:ext cx="12192000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02163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74FA4-B0BB-A249-B11B-10DFD24B73DE}"/>
              </a:ext>
            </a:extLst>
          </p:cNvPr>
          <p:cNvGrpSpPr/>
          <p:nvPr/>
        </p:nvGrpSpPr>
        <p:grpSpPr>
          <a:xfrm>
            <a:off x="529260" y="1825132"/>
            <a:ext cx="3118161" cy="1899066"/>
            <a:chOff x="6841217" y="357106"/>
            <a:chExt cx="3118161" cy="18990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C6A5A9-3929-094D-9CDB-D0783014001F}"/>
                </a:ext>
              </a:extLst>
            </p:cNvPr>
            <p:cNvGrpSpPr/>
            <p:nvPr/>
          </p:nvGrpSpPr>
          <p:grpSpPr>
            <a:xfrm>
              <a:off x="7091954" y="864970"/>
              <a:ext cx="2263202" cy="1391202"/>
              <a:chOff x="1285177" y="1785562"/>
              <a:chExt cx="3649846" cy="2243579"/>
            </a:xfrm>
          </p:grpSpPr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9E2BF9C1-F7C7-2A46-BE8A-7B8C2076246B}"/>
                  </a:ext>
                </a:extLst>
              </p:cNvPr>
              <p:cNvSpPr/>
              <p:nvPr/>
            </p:nvSpPr>
            <p:spPr>
              <a:xfrm rot="20813306">
                <a:off x="1451294" y="3568751"/>
                <a:ext cx="3483729" cy="46039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EFB0F83-9F90-FB45-9201-B57310D16DE4}"/>
                  </a:ext>
                </a:extLst>
              </p:cNvPr>
              <p:cNvSpPr/>
              <p:nvPr/>
            </p:nvSpPr>
            <p:spPr>
              <a:xfrm rot="20700000">
                <a:off x="2640369" y="2190632"/>
                <a:ext cx="2075935" cy="1569308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0A2E6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F79E20F-82CE-2942-886C-ADBED9090300}"/>
                  </a:ext>
                </a:extLst>
              </p:cNvPr>
              <p:cNvSpPr/>
              <p:nvPr/>
            </p:nvSpPr>
            <p:spPr>
              <a:xfrm rot="20700000">
                <a:off x="1554525" y="1925362"/>
                <a:ext cx="2552239" cy="1929371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0A2E6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6BDC38-6E6D-7E4B-9A38-79DA76748F29}"/>
                  </a:ext>
                </a:extLst>
              </p:cNvPr>
              <p:cNvSpPr/>
              <p:nvPr/>
            </p:nvSpPr>
            <p:spPr>
              <a:xfrm rot="20700000">
                <a:off x="1285177" y="2815646"/>
                <a:ext cx="1466039" cy="1108255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0A2E6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8570C4B-08E9-544B-B09C-593774F46D22}"/>
                  </a:ext>
                </a:extLst>
              </p:cNvPr>
              <p:cNvSpPr/>
              <p:nvPr/>
            </p:nvSpPr>
            <p:spPr>
              <a:xfrm rot="2576161" flipH="1">
                <a:off x="2305233" y="2845346"/>
                <a:ext cx="685467" cy="518180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E9A43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68CC013-44BF-5F49-BB6F-40DB9CCC84B6}"/>
                  </a:ext>
                </a:extLst>
              </p:cNvPr>
              <p:cNvSpPr/>
              <p:nvPr/>
            </p:nvSpPr>
            <p:spPr>
              <a:xfrm rot="2576161" flipH="1">
                <a:off x="3553686" y="1785562"/>
                <a:ext cx="685467" cy="518180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E9A43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7C4DEE2-6BE3-7D45-95DA-E19A9FDC6735}"/>
                  </a:ext>
                </a:extLst>
              </p:cNvPr>
              <p:cNvSpPr/>
              <p:nvPr/>
            </p:nvSpPr>
            <p:spPr>
              <a:xfrm rot="2576161" flipH="1">
                <a:off x="3873974" y="2873252"/>
                <a:ext cx="912646" cy="901974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  <a:gd name="connsiteX0" fmla="*/ -1 w 1569711"/>
                  <a:gd name="connsiteY0" fmla="*/ 791619 h 1569308"/>
                  <a:gd name="connsiteX1" fmla="*/ 1569711 w 1569711"/>
                  <a:gd name="connsiteY1" fmla="*/ 0 h 1569308"/>
                  <a:gd name="connsiteX2" fmla="*/ 698559 w 1569711"/>
                  <a:gd name="connsiteY2" fmla="*/ 1569308 h 1569308"/>
                  <a:gd name="connsiteX3" fmla="*/ -1 w 1569711"/>
                  <a:gd name="connsiteY3" fmla="*/ 791619 h 1569308"/>
                  <a:gd name="connsiteX0" fmla="*/ -1 w 1600461"/>
                  <a:gd name="connsiteY0" fmla="*/ 782587 h 1569308"/>
                  <a:gd name="connsiteX1" fmla="*/ 1600461 w 1600461"/>
                  <a:gd name="connsiteY1" fmla="*/ 0 h 1569308"/>
                  <a:gd name="connsiteX2" fmla="*/ 729309 w 1600461"/>
                  <a:gd name="connsiteY2" fmla="*/ 1569308 h 1569308"/>
                  <a:gd name="connsiteX3" fmla="*/ -1 w 1600461"/>
                  <a:gd name="connsiteY3" fmla="*/ 782587 h 1569308"/>
                  <a:gd name="connsiteX0" fmla="*/ 0 w 1582452"/>
                  <a:gd name="connsiteY0" fmla="*/ 775854 h 1569308"/>
                  <a:gd name="connsiteX1" fmla="*/ 1582452 w 1582452"/>
                  <a:gd name="connsiteY1" fmla="*/ 0 h 1569308"/>
                  <a:gd name="connsiteX2" fmla="*/ 711300 w 1582452"/>
                  <a:gd name="connsiteY2" fmla="*/ 1569308 h 1569308"/>
                  <a:gd name="connsiteX3" fmla="*/ 0 w 1582452"/>
                  <a:gd name="connsiteY3" fmla="*/ 775854 h 1569308"/>
                  <a:gd name="connsiteX0" fmla="*/ -1 w 1587873"/>
                  <a:gd name="connsiteY0" fmla="*/ 794303 h 1569308"/>
                  <a:gd name="connsiteX1" fmla="*/ 1587873 w 1587873"/>
                  <a:gd name="connsiteY1" fmla="*/ 0 h 1569308"/>
                  <a:gd name="connsiteX2" fmla="*/ 716721 w 1587873"/>
                  <a:gd name="connsiteY2" fmla="*/ 1569308 h 1569308"/>
                  <a:gd name="connsiteX3" fmla="*/ -1 w 1587873"/>
                  <a:gd name="connsiteY3" fmla="*/ 794303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873" h="1569308">
                    <a:moveTo>
                      <a:pt x="-1" y="794303"/>
                    </a:moveTo>
                    <a:lnTo>
                      <a:pt x="1587873" y="0"/>
                    </a:lnTo>
                    <a:lnTo>
                      <a:pt x="716721" y="1569308"/>
                    </a:lnTo>
                    <a:lnTo>
                      <a:pt x="-1" y="794303"/>
                    </a:lnTo>
                    <a:close/>
                  </a:path>
                </a:pathLst>
              </a:custGeom>
              <a:solidFill>
                <a:srgbClr val="E9A43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5A982F3-E735-2242-87F0-068A899DF063}"/>
                  </a:ext>
                </a:extLst>
              </p:cNvPr>
              <p:cNvSpPr/>
              <p:nvPr/>
            </p:nvSpPr>
            <p:spPr>
              <a:xfrm rot="2576161" flipH="1">
                <a:off x="3092807" y="2974777"/>
                <a:ext cx="979321" cy="901974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  <a:gd name="connsiteX0" fmla="*/ -1 w 1569711"/>
                  <a:gd name="connsiteY0" fmla="*/ 791619 h 1569308"/>
                  <a:gd name="connsiteX1" fmla="*/ 1569711 w 1569711"/>
                  <a:gd name="connsiteY1" fmla="*/ 0 h 1569308"/>
                  <a:gd name="connsiteX2" fmla="*/ 698559 w 1569711"/>
                  <a:gd name="connsiteY2" fmla="*/ 1569308 h 1569308"/>
                  <a:gd name="connsiteX3" fmla="*/ -1 w 1569711"/>
                  <a:gd name="connsiteY3" fmla="*/ 791619 h 1569308"/>
                  <a:gd name="connsiteX0" fmla="*/ -1 w 1600461"/>
                  <a:gd name="connsiteY0" fmla="*/ 782587 h 1569308"/>
                  <a:gd name="connsiteX1" fmla="*/ 1600461 w 1600461"/>
                  <a:gd name="connsiteY1" fmla="*/ 0 h 1569308"/>
                  <a:gd name="connsiteX2" fmla="*/ 729309 w 1600461"/>
                  <a:gd name="connsiteY2" fmla="*/ 1569308 h 1569308"/>
                  <a:gd name="connsiteX3" fmla="*/ -1 w 1600461"/>
                  <a:gd name="connsiteY3" fmla="*/ 782587 h 1569308"/>
                  <a:gd name="connsiteX0" fmla="*/ 0 w 1582453"/>
                  <a:gd name="connsiteY0" fmla="*/ 775853 h 1569308"/>
                  <a:gd name="connsiteX1" fmla="*/ 1582453 w 1582453"/>
                  <a:gd name="connsiteY1" fmla="*/ 0 h 1569308"/>
                  <a:gd name="connsiteX2" fmla="*/ 711301 w 1582453"/>
                  <a:gd name="connsiteY2" fmla="*/ 1569308 h 1569308"/>
                  <a:gd name="connsiteX3" fmla="*/ 0 w 1582453"/>
                  <a:gd name="connsiteY3" fmla="*/ 775853 h 1569308"/>
                  <a:gd name="connsiteX0" fmla="*/ 1 w 1703878"/>
                  <a:gd name="connsiteY0" fmla="*/ 601144 h 1569308"/>
                  <a:gd name="connsiteX1" fmla="*/ 1703878 w 1703878"/>
                  <a:gd name="connsiteY1" fmla="*/ 0 h 1569308"/>
                  <a:gd name="connsiteX2" fmla="*/ 832726 w 1703878"/>
                  <a:gd name="connsiteY2" fmla="*/ 1569308 h 1569308"/>
                  <a:gd name="connsiteX3" fmla="*/ 1 w 1703878"/>
                  <a:gd name="connsiteY3" fmla="*/ 601144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3878" h="1569308">
                    <a:moveTo>
                      <a:pt x="1" y="601144"/>
                    </a:moveTo>
                    <a:lnTo>
                      <a:pt x="1703878" y="0"/>
                    </a:lnTo>
                    <a:lnTo>
                      <a:pt x="832726" y="1569308"/>
                    </a:lnTo>
                    <a:lnTo>
                      <a:pt x="1" y="601144"/>
                    </a:lnTo>
                    <a:close/>
                  </a:path>
                </a:pathLst>
              </a:custGeom>
              <a:solidFill>
                <a:srgbClr val="E9A43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8BCB0B5-A860-5D4B-94B3-EC5E83390107}"/>
                  </a:ext>
                </a:extLst>
              </p:cNvPr>
              <p:cNvSpPr/>
              <p:nvPr/>
            </p:nvSpPr>
            <p:spPr>
              <a:xfrm rot="2576161" flipH="1">
                <a:off x="4201440" y="2130123"/>
                <a:ext cx="685467" cy="518180"/>
              </a:xfrm>
              <a:custGeom>
                <a:avLst/>
                <a:gdLst>
                  <a:gd name="connsiteX0" fmla="*/ 0 w 2075935"/>
                  <a:gd name="connsiteY0" fmla="*/ 1377778 h 1569308"/>
                  <a:gd name="connsiteX1" fmla="*/ 2075935 w 2075935"/>
                  <a:gd name="connsiteY1" fmla="*/ 0 h 1569308"/>
                  <a:gd name="connsiteX2" fmla="*/ 1204783 w 2075935"/>
                  <a:gd name="connsiteY2" fmla="*/ 1569308 h 1569308"/>
                  <a:gd name="connsiteX3" fmla="*/ 0 w 2075935"/>
                  <a:gd name="connsiteY3" fmla="*/ 1377778 h 156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5935" h="1569308">
                    <a:moveTo>
                      <a:pt x="0" y="1377778"/>
                    </a:moveTo>
                    <a:lnTo>
                      <a:pt x="2075935" y="0"/>
                    </a:lnTo>
                    <a:lnTo>
                      <a:pt x="1204783" y="1569308"/>
                    </a:lnTo>
                    <a:lnTo>
                      <a:pt x="0" y="1377778"/>
                    </a:lnTo>
                    <a:close/>
                  </a:path>
                </a:pathLst>
              </a:custGeom>
              <a:solidFill>
                <a:srgbClr val="E9A43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1AB7A3-CE8F-414C-AD59-04AEA7E6265F}"/>
                  </a:ext>
                </a:extLst>
              </p:cNvPr>
              <p:cNvSpPr txBox="1"/>
              <p:nvPr/>
            </p:nvSpPr>
            <p:spPr>
              <a:xfrm rot="17029547">
                <a:off x="2309820" y="2671645"/>
                <a:ext cx="1732567" cy="744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useo 500" charset="0"/>
                    <a:ea typeface="Museo 500" charset="0"/>
                    <a:cs typeface="Museo 500" charset="0"/>
                  </a:rPr>
                  <a:t>Clipper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C8405-789D-3A4E-BA89-9E60C2F07D1A}"/>
                </a:ext>
              </a:extLst>
            </p:cNvPr>
            <p:cNvSpPr txBox="1"/>
            <p:nvPr/>
          </p:nvSpPr>
          <p:spPr>
            <a:xfrm>
              <a:off x="6841217" y="357106"/>
              <a:ext cx="31181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entury Gothic" panose="020B0502020202020204" pitchFamily="34" charset="0"/>
                </a:rPr>
                <a:t>Real-time Inference</a:t>
              </a:r>
              <a:br>
                <a:rPr lang="en-US" sz="2400" b="1" dirty="0">
                  <a:latin typeface="Century Gothic" panose="020B0502020202020204" pitchFamily="34" charset="0"/>
                </a:rPr>
              </a:br>
              <a:endParaRPr lang="en-US" sz="2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5428FB-3177-0C43-B442-AEB171A45729}"/>
              </a:ext>
            </a:extLst>
          </p:cNvPr>
          <p:cNvGrpSpPr/>
          <p:nvPr/>
        </p:nvGrpSpPr>
        <p:grpSpPr>
          <a:xfrm>
            <a:off x="7910068" y="4700437"/>
            <a:ext cx="3765774" cy="1759146"/>
            <a:chOff x="4127031" y="3724531"/>
            <a:chExt cx="3765774" cy="1759146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ADD3FB1-F524-4149-AA13-8D27D8F5F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23156" y="3724531"/>
              <a:ext cx="1840753" cy="89995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CD0B07-94E9-B048-8DCB-E159E8C98FAE}"/>
                </a:ext>
              </a:extLst>
            </p:cNvPr>
            <p:cNvSpPr txBox="1"/>
            <p:nvPr/>
          </p:nvSpPr>
          <p:spPr>
            <a:xfrm>
              <a:off x="4127031" y="4652680"/>
              <a:ext cx="3765774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Parallel Python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for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Reinforcement Learning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6C1912E-4EE6-6741-BB4F-B68EF7F346B6}"/>
              </a:ext>
            </a:extLst>
          </p:cNvPr>
          <p:cNvGrpSpPr/>
          <p:nvPr/>
        </p:nvGrpSpPr>
        <p:grpSpPr>
          <a:xfrm>
            <a:off x="3622850" y="1599859"/>
            <a:ext cx="4261103" cy="2327160"/>
            <a:chOff x="525418" y="3466354"/>
            <a:chExt cx="4261103" cy="232716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CC12092-3A51-1C4A-BC5B-B70DDC7A6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259" t="14437" b="23576"/>
            <a:stretch/>
          </p:blipFill>
          <p:spPr>
            <a:xfrm>
              <a:off x="999337" y="3466354"/>
              <a:ext cx="3313266" cy="112847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14EBBF-C5E6-2F4E-BC11-09705A29C310}"/>
                </a:ext>
              </a:extLst>
            </p:cNvPr>
            <p:cNvSpPr txBox="1"/>
            <p:nvPr/>
          </p:nvSpPr>
          <p:spPr>
            <a:xfrm>
              <a:off x="525418" y="4593185"/>
              <a:ext cx="4261103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Teaching AI to think fast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by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learning not to overthinking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4597-0234-4C4C-8ECA-D57113363367}"/>
              </a:ext>
            </a:extLst>
          </p:cNvPr>
          <p:cNvGrpSpPr/>
          <p:nvPr/>
        </p:nvGrpSpPr>
        <p:grpSpPr>
          <a:xfrm>
            <a:off x="7905686" y="1681323"/>
            <a:ext cx="3855543" cy="2245696"/>
            <a:chOff x="8706102" y="118842"/>
            <a:chExt cx="3855543" cy="2245696"/>
          </a:xfrm>
        </p:grpSpPr>
        <p:pic>
          <p:nvPicPr>
            <p:cNvPr id="1026" name="Picture 2" descr="https://lh6.googleusercontent.com/gL12IEgS2I3Xdgu7252eGaEogUhtZC37C8_eqLaBEfUr8XiEes0tYczNiFJ-si05nazGc8-T-KnHCRsl2lYekOF_-0BzNJYU4oUgkOd5ka71tqOz1oYfLE90F-q237B9Pp2bo3ONQbA">
              <a:extLst>
                <a:ext uri="{FF2B5EF4-FFF2-40B4-BE49-F238E27FC236}">
                  <a16:creationId xmlns:a16="http://schemas.microsoft.com/office/drawing/2014/main" id="{A8D1DA8D-FBC7-A444-A26E-0E743B8A5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4920" y="118842"/>
              <a:ext cx="3662588" cy="144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172A8E-28A2-784D-8FFC-196C46581AAC}"/>
                </a:ext>
              </a:extLst>
            </p:cNvPr>
            <p:cNvSpPr txBox="1"/>
            <p:nvPr/>
          </p:nvSpPr>
          <p:spPr>
            <a:xfrm>
              <a:off x="8706102" y="1533541"/>
              <a:ext cx="3855543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SkipNets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</a:t>
              </a: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RL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for Dynamic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Network Design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6A8D0837-50EA-964C-BB93-5E3AB3DB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387985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 few of the RISE Lab projects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FAFF7B-542F-9047-B912-EC6A7CC32589}"/>
              </a:ext>
            </a:extLst>
          </p:cNvPr>
          <p:cNvGrpSpPr/>
          <p:nvPr/>
        </p:nvGrpSpPr>
        <p:grpSpPr>
          <a:xfrm>
            <a:off x="4174411" y="4510602"/>
            <a:ext cx="3424335" cy="2061441"/>
            <a:chOff x="4322831" y="4487742"/>
            <a:chExt cx="3424335" cy="20614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26BCF7-AE31-6840-9A23-589701697842}"/>
                </a:ext>
              </a:extLst>
            </p:cNvPr>
            <p:cNvGrpSpPr/>
            <p:nvPr/>
          </p:nvGrpSpPr>
          <p:grpSpPr>
            <a:xfrm>
              <a:off x="4322831" y="4487742"/>
              <a:ext cx="3424335" cy="2061441"/>
              <a:chOff x="4322831" y="4487742"/>
              <a:chExt cx="3424335" cy="206144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CDA668-FCFB-224B-A5F2-7B718E28F965}"/>
                  </a:ext>
                </a:extLst>
              </p:cNvPr>
              <p:cNvSpPr txBox="1"/>
              <p:nvPr/>
            </p:nvSpPr>
            <p:spPr>
              <a:xfrm>
                <a:off x="4322831" y="5718186"/>
                <a:ext cx="3424335" cy="83099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An open platform for</a:t>
                </a:r>
                <a:br>
                  <a:rPr lang="en-US" sz="2400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</a:br>
                <a:r>
                  <a:rPr lang="en-US" sz="24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Autonomous Vehicles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7632D54-D329-6140-B37A-C4D0466D1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02925" y="4487742"/>
                <a:ext cx="3264146" cy="1077276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1400C4-7CCD-0E43-9573-DCD2F764D6AA}"/>
                </a:ext>
              </a:extLst>
            </p:cNvPr>
            <p:cNvSpPr txBox="1"/>
            <p:nvPr/>
          </p:nvSpPr>
          <p:spPr>
            <a:xfrm>
              <a:off x="4358431" y="4487742"/>
              <a:ext cx="3308640" cy="1089789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AutoPyLot</a:t>
              </a:r>
              <a:endPara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83C6E-2106-1548-AFB8-73F7BCAE35D9}"/>
              </a:ext>
            </a:extLst>
          </p:cNvPr>
          <p:cNvGrpSpPr/>
          <p:nvPr/>
        </p:nvGrpSpPr>
        <p:grpSpPr>
          <a:xfrm>
            <a:off x="307070" y="4090607"/>
            <a:ext cx="3393878" cy="2481436"/>
            <a:chOff x="238320" y="4090607"/>
            <a:chExt cx="3393878" cy="24814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26FC81-4944-B040-95DD-4930534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521" y="4090607"/>
              <a:ext cx="2188400" cy="174297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BC377A-6FC7-834D-8E55-0FBC6B6D3704}"/>
                </a:ext>
              </a:extLst>
            </p:cNvPr>
            <p:cNvSpPr txBox="1"/>
            <p:nvPr/>
          </p:nvSpPr>
          <p:spPr>
            <a:xfrm>
              <a:off x="238320" y="5741046"/>
              <a:ext cx="3393878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Hardware Security</a:t>
              </a:r>
              <a:r>
                <a:rPr lang="en-US" sz="24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 for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Apache Spark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14321"/>
      </p:ext>
    </p:extLst>
  </p:cSld>
  <p:clrMapOvr>
    <a:masterClrMapping/>
  </p:clrMapOvr>
  <p:transition spd="slow" advTm="19704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Ray Tune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83B1A2-EC18-3B48-A944-EB028D1DD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86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RL and Deep Learning workloads demand different resource requirements. </a:t>
            </a:r>
            <a:endParaRPr/>
          </a:p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4196900" y="43349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400100" y="45381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03300" y="47413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806500" y="49445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8309533" y="44365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8512733" y="46397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8715933" y="48429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8919133" y="5046133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6464484" y="2940967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8398951" y="2940967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0154584" y="2940967"/>
            <a:ext cx="1658000" cy="8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1007867" y="3153667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4343033" y="2838400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702900" y="1759767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8547933" y="1657200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10392967" y="1657200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8751133" y="3856333"/>
            <a:ext cx="1181200" cy="118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885233" y="5126467"/>
            <a:ext cx="1848400" cy="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Logistic Regression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4259667" y="5869467"/>
            <a:ext cx="1848400" cy="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Learning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8547933" y="6014300"/>
            <a:ext cx="3228400" cy="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Reinforcement Learning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175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New Algorithms for hyperparameter tuning require more complicated control flows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34" y="2208168"/>
            <a:ext cx="5675335" cy="35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900" y="2310834"/>
            <a:ext cx="5345432" cy="33268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9572033" y="2529200"/>
            <a:ext cx="1021600" cy="1021600"/>
          </a:xfrm>
          <a:prstGeom prst="noSmoking">
            <a:avLst>
              <a:gd name="adj" fmla="val 18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0689633" y="2529200"/>
            <a:ext cx="1021600" cy="1021600"/>
          </a:xfrm>
          <a:prstGeom prst="noSmoking">
            <a:avLst>
              <a:gd name="adj" fmla="val 18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8365800" y="4616100"/>
            <a:ext cx="1021600" cy="1021600"/>
          </a:xfrm>
          <a:prstGeom prst="noSmoking">
            <a:avLst>
              <a:gd name="adj" fmla="val 18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0689633" y="4616100"/>
            <a:ext cx="1021600" cy="1021600"/>
          </a:xfrm>
          <a:prstGeom prst="noSmoking">
            <a:avLst>
              <a:gd name="adj" fmla="val 18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9572033" y="4616100"/>
            <a:ext cx="1021600" cy="1021600"/>
          </a:xfrm>
          <a:prstGeom prst="noSmoking">
            <a:avLst>
              <a:gd name="adj" fmla="val 18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517533" y="5637700"/>
            <a:ext cx="3864800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Population Based Training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7664333" y="5850633"/>
            <a:ext cx="3864800" cy="6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HyperBand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615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7996133" y="496139"/>
            <a:ext cx="3219840" cy="151747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869951" y="914400"/>
            <a:ext cx="1273200" cy="1158000"/>
            <a:chOff x="766050" y="2531625"/>
            <a:chExt cx="954900" cy="868500"/>
          </a:xfrm>
        </p:grpSpPr>
        <p:sp>
          <p:nvSpPr>
            <p:cNvPr id="106" name="Shape 106"/>
            <p:cNvSpPr/>
            <p:nvPr/>
          </p:nvSpPr>
          <p:spPr>
            <a:xfrm>
              <a:off x="766050" y="2531625"/>
              <a:ext cx="954900" cy="86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07" name="Shape 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6553" y="2662297"/>
              <a:ext cx="567726" cy="607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Shape 108"/>
          <p:cNvGrpSpPr/>
          <p:nvPr/>
        </p:nvGrpSpPr>
        <p:grpSpPr>
          <a:xfrm>
            <a:off x="957567" y="2269384"/>
            <a:ext cx="1098000" cy="1158000"/>
            <a:chOff x="4446325" y="2562938"/>
            <a:chExt cx="823500" cy="868500"/>
          </a:xfrm>
        </p:grpSpPr>
        <p:sp>
          <p:nvSpPr>
            <p:cNvPr id="109" name="Shape 109"/>
            <p:cNvSpPr/>
            <p:nvPr/>
          </p:nvSpPr>
          <p:spPr>
            <a:xfrm>
              <a:off x="4446325" y="2562938"/>
              <a:ext cx="823500" cy="86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10" name="Shape 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7017" y="2739913"/>
              <a:ext cx="602115" cy="6021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2000" y="2668233"/>
            <a:ext cx="542299" cy="542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Shape 112"/>
          <p:cNvGrpSpPr/>
          <p:nvPr/>
        </p:nvGrpSpPr>
        <p:grpSpPr>
          <a:xfrm>
            <a:off x="957567" y="3511700"/>
            <a:ext cx="1098000" cy="1158000"/>
            <a:chOff x="5756350" y="2531625"/>
            <a:chExt cx="823500" cy="868500"/>
          </a:xfrm>
        </p:grpSpPr>
        <p:sp>
          <p:nvSpPr>
            <p:cNvPr id="113" name="Shape 113"/>
            <p:cNvSpPr/>
            <p:nvPr/>
          </p:nvSpPr>
          <p:spPr>
            <a:xfrm>
              <a:off x="5756350" y="2531625"/>
              <a:ext cx="823500" cy="86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14" name="Shape 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67037" y="2696138"/>
              <a:ext cx="602115" cy="6021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567" y="2005867"/>
            <a:ext cx="1685067" cy="168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7875167" y="2072405"/>
            <a:ext cx="3219840" cy="151747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7925867" y="3589872"/>
            <a:ext cx="3219840" cy="151747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7996133" y="5107339"/>
            <a:ext cx="3219840" cy="151747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526633" y="496133"/>
            <a:ext cx="1685200" cy="566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Ray Tune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 rot="-899654">
            <a:off x="5251360" y="1532147"/>
            <a:ext cx="2820016" cy="54248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 rot="773236">
            <a:off x="5155328" y="5308323"/>
            <a:ext cx="2864145" cy="5424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498239">
            <a:off x="5331621" y="3979747"/>
            <a:ext cx="2348624" cy="54243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 rot="-164642">
            <a:off x="5378758" y="2789623"/>
            <a:ext cx="2397949" cy="54224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8504400" y="1125233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9667000" y="866500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8424184" y="2706567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9586784" y="2447833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8545151" y="4123900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9707751" y="3865167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8545151" y="5799967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707751" y="5541233"/>
            <a:ext cx="959200" cy="5424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CPU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5595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9D64C-77C5-0B44-B03D-58E96498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3FBF4-CEF1-9B4A-B4F3-A4533DA34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35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43" y="4016562"/>
            <a:ext cx="2746767" cy="2663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007" y="4016562"/>
            <a:ext cx="4869044" cy="2663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861" y="4016562"/>
            <a:ext cx="4081595" cy="2663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877" y="1214452"/>
            <a:ext cx="3787323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480" y="1214452"/>
            <a:ext cx="4020977" cy="274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42" y="1214452"/>
            <a:ext cx="391815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14" y="16624"/>
            <a:ext cx="11373124" cy="1325563"/>
          </a:xfrm>
        </p:spPr>
        <p:txBody>
          <a:bodyPr/>
          <a:lstStyle/>
          <a:p>
            <a:r>
              <a:rPr lang="en-US" dirty="0"/>
              <a:t>Machine Learning is on the critical path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518" y="4871214"/>
            <a:ext cx="1758815" cy="954107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562" y="2352588"/>
            <a:ext cx="3094117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7670" y="2352588"/>
            <a:ext cx="2465740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6001" y="2352588"/>
            <a:ext cx="2997936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64544" y="5086657"/>
            <a:ext cx="2730235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95451" y="5086657"/>
            <a:ext cx="3004349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</a:p>
        </p:txBody>
      </p:sp>
    </p:spTree>
    <p:extLst>
      <p:ext uri="{BB962C8B-B14F-4D97-AF65-F5344CB8AC3E}">
        <p14:creationId xmlns:p14="http://schemas.microsoft.com/office/powerpoint/2010/main" val="408601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21420" y="1975245"/>
            <a:ext cx="3039356" cy="3346755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91585" y="2569111"/>
              <a:ext cx="2299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AR/VR Systems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09008" y="1975247"/>
            <a:ext cx="2831101" cy="2509512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91187" y="2569111"/>
              <a:ext cx="2475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8342" y="1975247"/>
            <a:ext cx="2711190" cy="2053997"/>
            <a:chOff x="6199359" y="2569111"/>
            <a:chExt cx="271119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99359" y="2569111"/>
              <a:ext cx="2711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47766" y="1975247"/>
            <a:ext cx="2687352" cy="2172821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70349" y="2569111"/>
              <a:ext cx="2347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991" y="5461010"/>
            <a:ext cx="10210872" cy="68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267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21419" y="365125"/>
            <a:ext cx="1197058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Machine Learning in </a:t>
            </a:r>
            <a:r>
              <a:rPr lang="en-US" sz="4800" b="1" dirty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1977" y="1697571"/>
            <a:ext cx="5509713" cy="2968529"/>
            <a:chOff x="438433" y="1267288"/>
            <a:chExt cx="413228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32285" cy="1915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32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3200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3200" b="1" i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32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5999" y="1682805"/>
            <a:ext cx="5742511" cy="3046988"/>
            <a:chOff x="3519636" y="3486102"/>
            <a:chExt cx="4306883" cy="2285241"/>
          </a:xfrm>
        </p:grpSpPr>
        <p:grpSp>
          <p:nvGrpSpPr>
            <p:cNvPr id="8" name="Group 7"/>
            <p:cNvGrpSpPr/>
            <p:nvPr/>
          </p:nvGrpSpPr>
          <p:grpSpPr>
            <a:xfrm>
              <a:off x="5839284" y="3993905"/>
              <a:ext cx="1987235" cy="1149595"/>
              <a:chOff x="4437802" y="2295143"/>
              <a:chExt cx="2565113" cy="1483893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3519636" y="3486102"/>
              <a:ext cx="4305986" cy="2285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32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32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“Contain”</a:t>
              </a:r>
              <a:b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</a:b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the data</a:t>
              </a:r>
            </a:p>
            <a:p>
              <a:pPr marL="2438339" indent="-372524">
                <a:buFont typeface="Arial" charset="0"/>
                <a:buChar char="•"/>
              </a:pPr>
              <a:endPara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96307" y="4293004"/>
            <a:ext cx="7528130" cy="2180589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599129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106326" y="510653"/>
            <a:ext cx="1146640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8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8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4885C3-F194-3849-AE50-986C4064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D1F1F-FDB7-2249-9084-4C18661A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849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22151</TotalTime>
  <Words>3061</Words>
  <Application>Microsoft Macintosh PowerPoint</Application>
  <PresentationFormat>Widescreen</PresentationFormat>
  <Paragraphs>1096</Paragraphs>
  <Slides>106</Slides>
  <Notes>87</Notes>
  <HiddenSlides>2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106</vt:i4>
      </vt:variant>
    </vt:vector>
  </HeadingPairs>
  <TitlesOfParts>
    <vt:vector size="135" baseType="lpstr">
      <vt:lpstr>MS PGothic</vt:lpstr>
      <vt:lpstr>Arial</vt:lpstr>
      <vt:lpstr>Beirut</vt:lpstr>
      <vt:lpstr>Calibri</vt:lpstr>
      <vt:lpstr>Century Gothic</vt:lpstr>
      <vt:lpstr>Comic Sans MS</vt:lpstr>
      <vt:lpstr>Consolas</vt:lpstr>
      <vt:lpstr>Futura-BoldOblique</vt:lpstr>
      <vt:lpstr>Gill Sans Light</vt:lpstr>
      <vt:lpstr>Helvetica</vt:lpstr>
      <vt:lpstr>Helvetica Neue</vt:lpstr>
      <vt:lpstr>Helvetica Neue Condensed</vt:lpstr>
      <vt:lpstr>Helvetica Neue Light</vt:lpstr>
      <vt:lpstr>Helvetica Neue Medium</vt:lpstr>
      <vt:lpstr>HelveticaNeue</vt:lpstr>
      <vt:lpstr>Inconsolata Medium</vt:lpstr>
      <vt:lpstr>Monaco</vt:lpstr>
      <vt:lpstr>Museo 500</vt:lpstr>
      <vt:lpstr>Quango</vt:lpstr>
      <vt:lpstr>Source Sans Pro Light</vt:lpstr>
      <vt:lpstr>Tahoma</vt:lpstr>
      <vt:lpstr>Wingdings</vt:lpstr>
      <vt:lpstr>1_Office Theme</vt:lpstr>
      <vt:lpstr>4_Office Theme</vt:lpstr>
      <vt:lpstr>2_Office Theme</vt:lpstr>
      <vt:lpstr>3_Office Theme</vt:lpstr>
      <vt:lpstr>6_Office Theme</vt:lpstr>
      <vt:lpstr>5_Office Theme</vt:lpstr>
      <vt:lpstr>Simple Light</vt:lpstr>
      <vt:lpstr>Deploying Interactive  Machine Learning  Applications with Clipper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Pipelines Capture the  Code and Data 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How, What, &amp; Who?</vt:lpstr>
      <vt:lpstr>Composition</vt:lpstr>
      <vt:lpstr>Composition</vt:lpstr>
      <vt:lpstr>Composition</vt:lpstr>
      <vt:lpstr>Composition</vt:lpstr>
      <vt:lpstr>Composition</vt:lpstr>
      <vt:lpstr>Composition</vt:lpstr>
      <vt:lpstr>Active Research in the  for Model Development and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Deploying Interactive  Machine Learning  Applications with Clipper</vt:lpstr>
      <vt:lpstr>The remainder of this talk …</vt:lpstr>
      <vt:lpstr>PowerPoint Presentation</vt:lpstr>
      <vt:lpstr>PowerPoint Presentation</vt:lpstr>
      <vt:lpstr>PowerPoint Presentation</vt:lpstr>
      <vt:lpstr>Building Application Specific Systems</vt:lpstr>
      <vt:lpstr>Building Application Specific Systems</vt:lpstr>
      <vt:lpstr>PowerPoint Presentation</vt:lpstr>
      <vt:lpstr>PowerPoint Presentation</vt:lpstr>
      <vt:lpstr>Pre-materialized Predictions</vt:lpstr>
      <vt:lpstr>Pre-materialized Predictions</vt:lpstr>
      <vt:lpstr>Pre-materialized Predictions</vt:lpstr>
      <vt:lpstr>Pre-materialized Predictions</vt:lpstr>
      <vt:lpstr>Serving Pre-materialized Predictions</vt:lpstr>
      <vt:lpstr>Serving Pre-materialized Predictions</vt:lpstr>
      <vt:lpstr>PowerPoint Presentation</vt:lpstr>
      <vt:lpstr>PowerPoint Presentation</vt:lpstr>
      <vt:lpstr>Clipper Decouples Applications and Models</vt:lpstr>
      <vt:lpstr>Clipper Decouples Applications and Models</vt:lpstr>
      <vt:lpstr>Clipper Implementation</vt:lpstr>
      <vt:lpstr>Run alongside other applications with Kubernetes</vt:lpstr>
      <vt:lpstr>Getting Started with Clipper</vt:lpstr>
      <vt:lpstr>Clipper Design Innovations</vt:lpstr>
      <vt:lpstr>Clipper Architecture</vt:lpstr>
      <vt:lpstr>Clipper Architecture</vt:lpstr>
      <vt:lpstr>Container-based Model Deployment</vt:lpstr>
      <vt:lpstr>PowerPoint Presentation</vt:lpstr>
      <vt:lpstr>Clipper Decouples Applications and Models</vt:lpstr>
      <vt:lpstr>Clipper Decouples Applications and Models</vt:lpstr>
      <vt:lpstr>Clipper Architecture</vt:lpstr>
      <vt:lpstr>Clipper Architecture</vt:lpstr>
      <vt:lpstr>Clipper Architecture</vt:lpstr>
      <vt:lpstr>Batching to Improve Throughput</vt:lpstr>
      <vt:lpstr>Batching to Improve Throughput</vt:lpstr>
      <vt:lpstr>Tensor Flow Conv. Net (GPU)</vt:lpstr>
      <vt:lpstr>Tensor Flow Conv. Net (GPU)</vt:lpstr>
      <vt:lpstr>Tensor Flow Conv. Net (GPU)</vt:lpstr>
      <vt:lpstr>Batching to Improve Throughput</vt:lpstr>
      <vt:lpstr>PowerPoint Presentation</vt:lpstr>
      <vt:lpstr>PowerPoint Presentation</vt:lpstr>
      <vt:lpstr>Clipper Architecture</vt:lpstr>
      <vt:lpstr>Clipper Architecture</vt:lpstr>
      <vt:lpstr>Clipper Architecture</vt:lpstr>
      <vt:lpstr>Selection Policy can Calibrate Confidence</vt:lpstr>
      <vt:lpstr>Selection Policy: Estimate confidence</vt:lpstr>
      <vt:lpstr>PowerPoint Presentation</vt:lpstr>
      <vt:lpstr>Project Status and Development</vt:lpstr>
      <vt:lpstr>PowerPoint Presentation</vt:lpstr>
      <vt:lpstr>PowerPoint Presentation</vt:lpstr>
      <vt:lpstr>PowerPoint Presentation</vt:lpstr>
      <vt:lpstr>PowerPoint Presentation</vt:lpstr>
      <vt:lpstr>Bonus!</vt:lpstr>
      <vt:lpstr>A few of the RISE Lab projects …</vt:lpstr>
      <vt:lpstr>Ray Tune</vt:lpstr>
      <vt:lpstr>RL and Deep Learning workloads demand different resource requirements.  </vt:lpstr>
      <vt:lpstr>New Algorithms for hyperparameter tuning require more complicated control flows</vt:lpstr>
      <vt:lpstr>PowerPoint Presentation</vt:lpstr>
      <vt:lpstr>Security</vt:lpstr>
      <vt:lpstr>Machine Learning is on the critical path</vt:lpstr>
      <vt:lpstr>Machine Learning in Sensitive Contexts</vt:lpstr>
      <vt:lpstr>PowerPoint Presentation</vt:lpstr>
      <vt:lpstr>Dynamic Inference</vt:lpstr>
      <vt:lpstr>PowerPoint Presentation</vt:lpstr>
      <vt:lpstr>Dynamic Networks Learning Not to Overthink</vt:lpstr>
      <vt:lpstr>PowerPoint Presentation</vt:lpstr>
      <vt:lpstr>PowerPoint Presentation</vt:lpstr>
      <vt:lpstr>PowerPoint Presentation</vt:lpstr>
      <vt:lpstr>PowerPoint Presentation</vt:lpstr>
      <vt:lpstr>SkipNet Performance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482</cp:revision>
  <cp:lastPrinted>2018-04-18T21:10:00Z</cp:lastPrinted>
  <dcterms:created xsi:type="dcterms:W3CDTF">2016-06-11T00:34:45Z</dcterms:created>
  <dcterms:modified xsi:type="dcterms:W3CDTF">2018-04-18T21:16:55Z</dcterms:modified>
</cp:coreProperties>
</file>